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Lst>
  <p:sldSz cx="18288000" cy="10287000"/>
  <p:notesSz cx="6858000" cy="9144000"/>
  <p:embeddedFontLst>
    <p:embeddedFont>
      <p:font typeface="Poppins Bold" charset="1" panose="00000800000000000000"/>
      <p:regular r:id="rId93"/>
    </p:embeddedFont>
    <p:embeddedFont>
      <p:font typeface="Poppins Medium" charset="1" panose="00000600000000000000"/>
      <p:regular r:id="rId94"/>
    </p:embeddedFont>
    <p:embeddedFont>
      <p:font typeface="Poppins" charset="1" panose="00000500000000000000"/>
      <p:regular r:id="rId95"/>
    </p:embeddedFont>
    <p:embeddedFont>
      <p:font typeface="Poppins Bold Italics" charset="1" panose="00000800000000000000"/>
      <p:regular r:id="rId96"/>
    </p:embeddedFont>
    <p:embeddedFont>
      <p:font typeface="Cabin" charset="1" panose="00000500000000000000"/>
      <p:regular r:id="rId97"/>
    </p:embeddedFont>
    <p:embeddedFont>
      <p:font typeface="Cabin Bold" charset="1" panose="00000800000000000000"/>
      <p:regular r:id="rId9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fonts/font93.fntdata" Type="http://schemas.openxmlformats.org/officeDocument/2006/relationships/font"/><Relationship Id="rId94" Target="fonts/font94.fntdata" Type="http://schemas.openxmlformats.org/officeDocument/2006/relationships/font"/><Relationship Id="rId95" Target="fonts/font95.fntdata" Type="http://schemas.openxmlformats.org/officeDocument/2006/relationships/font"/><Relationship Id="rId96" Target="fonts/font96.fntdata" Type="http://schemas.openxmlformats.org/officeDocument/2006/relationships/font"/><Relationship Id="rId97" Target="fonts/font97.fntdata" Type="http://schemas.openxmlformats.org/officeDocument/2006/relationships/font"/><Relationship Id="rId98" Target="fonts/font98.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0.png" Type="http://schemas.openxmlformats.org/officeDocument/2006/relationships/image"/><Relationship Id="rId7" Target="../media/image31.jpeg" Type="http://schemas.openxmlformats.org/officeDocument/2006/relationships/image"/><Relationship Id="rId8" Target="../media/VAGaTmO4ZH8.mp4" Type="http://schemas.openxmlformats.org/officeDocument/2006/relationships/video"/><Relationship Id="rId9" Target="../media/VAGaTmO4ZH8.mp4" Type="http://schemas.microsoft.com/office/2007/relationships/media"/></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9.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0.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4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4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44.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1.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45.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45.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46.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46.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47.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48.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4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png" Type="http://schemas.openxmlformats.org/officeDocument/2006/relationships/image"/><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49.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49.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50.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51.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52.png" Type="http://schemas.openxmlformats.org/officeDocument/2006/relationships/image"/><Relationship Id="rId9" Target="../media/image53.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52.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55.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5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57.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58.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59.png" Type="http://schemas.openxmlformats.org/officeDocument/2006/relationships/image"/><Relationship Id="rId9" Target="../media/image60.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1.png" Type="http://schemas.openxmlformats.org/officeDocument/2006/relationships/image"/><Relationship Id="rId7" Target="../media/image62.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3.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 Id="rId6" Target="../media/image66.png" Type="http://schemas.openxmlformats.org/officeDocument/2006/relationships/image"/><Relationship Id="rId7" Target="../media/image67.sv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6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8.pn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69.png" Type="http://schemas.openxmlformats.org/officeDocument/2006/relationships/image"/><Relationship Id="rId5" Target="../media/image70.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1.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2.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3.png" Type="http://schemas.openxmlformats.org/officeDocument/2006/relationships/image"/><Relationship Id="rId4" Target="../media/image74.svg" Type="http://schemas.openxmlformats.org/officeDocument/2006/relationships/image"/><Relationship Id="rId5" Target="../media/image6.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5.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6.pn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7.pn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8.pn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9.png" Type="http://schemas.openxmlformats.org/officeDocument/2006/relationships/image"/><Relationship Id="rId5" Target="../media/image8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325529" y="3404967"/>
            <a:ext cx="21624962" cy="1046437"/>
            <a:chOff x="0" y="0"/>
            <a:chExt cx="5695463" cy="275605"/>
          </a:xfrm>
        </p:grpSpPr>
        <p:sp>
          <p:nvSpPr>
            <p:cNvPr name="Freeform 4" id="4"/>
            <p:cNvSpPr/>
            <p:nvPr/>
          </p:nvSpPr>
          <p:spPr>
            <a:xfrm flipH="false" flipV="false" rot="0">
              <a:off x="0" y="0"/>
              <a:ext cx="5695463" cy="275605"/>
            </a:xfrm>
            <a:custGeom>
              <a:avLst/>
              <a:gdLst/>
              <a:ahLst/>
              <a:cxnLst/>
              <a:rect r="r" b="b" t="t" l="l"/>
              <a:pathLst>
                <a:path h="275605" w="5695463">
                  <a:moveTo>
                    <a:pt x="0" y="0"/>
                  </a:moveTo>
                  <a:lnTo>
                    <a:pt x="5695463" y="0"/>
                  </a:lnTo>
                  <a:lnTo>
                    <a:pt x="5695463" y="275605"/>
                  </a:lnTo>
                  <a:lnTo>
                    <a:pt x="0" y="275605"/>
                  </a:lnTo>
                  <a:close/>
                </a:path>
              </a:pathLst>
            </a:custGeom>
            <a:solidFill>
              <a:srgbClr val="2B59C3">
                <a:alpha val="71765"/>
              </a:srgbClr>
            </a:solidFill>
          </p:spPr>
        </p:sp>
        <p:sp>
          <p:nvSpPr>
            <p:cNvPr name="TextBox 5" id="5"/>
            <p:cNvSpPr txBox="true"/>
            <p:nvPr/>
          </p:nvSpPr>
          <p:spPr>
            <a:xfrm>
              <a:off x="0" y="28575"/>
              <a:ext cx="5695463" cy="247030"/>
            </a:xfrm>
            <a:prstGeom prst="rect">
              <a:avLst/>
            </a:prstGeom>
          </p:spPr>
          <p:txBody>
            <a:bodyPr anchor="ctr" rtlCol="false" tIns="50800" lIns="50800" bIns="50800" rIns="50800"/>
            <a:lstStyle/>
            <a:p>
              <a:pPr algn="ctr">
                <a:lnSpc>
                  <a:spcPts val="2661"/>
                </a:lnSpc>
              </a:pPr>
            </a:p>
          </p:txBody>
        </p:sp>
      </p:grpSp>
      <p:sp>
        <p:nvSpPr>
          <p:cNvPr name="Freeform 6" id="6"/>
          <p:cNvSpPr/>
          <p:nvPr/>
        </p:nvSpPr>
        <p:spPr>
          <a:xfrm flipH="false" flipV="false" rot="0">
            <a:off x="11394226" y="1431741"/>
            <a:ext cx="6379233" cy="8140553"/>
          </a:xfrm>
          <a:custGeom>
            <a:avLst/>
            <a:gdLst/>
            <a:ahLst/>
            <a:cxnLst/>
            <a:rect r="r" b="b" t="t" l="l"/>
            <a:pathLst>
              <a:path h="8140553" w="6379233">
                <a:moveTo>
                  <a:pt x="0" y="0"/>
                </a:moveTo>
                <a:lnTo>
                  <a:pt x="6379233" y="0"/>
                </a:lnTo>
                <a:lnTo>
                  <a:pt x="6379233" y="8140553"/>
                </a:lnTo>
                <a:lnTo>
                  <a:pt x="0" y="81405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010810" y="-155024"/>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true" rot="0">
            <a:off x="12417225" y="6172200"/>
            <a:ext cx="6775868" cy="4114800"/>
          </a:xfrm>
          <a:custGeom>
            <a:avLst/>
            <a:gdLst/>
            <a:ahLst/>
            <a:cxnLst/>
            <a:rect r="r" b="b" t="t" l="l"/>
            <a:pathLst>
              <a:path h="4114800" w="6775868">
                <a:moveTo>
                  <a:pt x="6775869" y="4114800"/>
                </a:moveTo>
                <a:lnTo>
                  <a:pt x="0" y="4114800"/>
                </a:lnTo>
                <a:lnTo>
                  <a:pt x="0" y="0"/>
                </a:lnTo>
                <a:lnTo>
                  <a:pt x="6775869" y="0"/>
                </a:lnTo>
                <a:lnTo>
                  <a:pt x="6775869" y="411480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263774" y="-842039"/>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4856933" y="3174284"/>
            <a:ext cx="3083622" cy="3126612"/>
          </a:xfrm>
          <a:custGeom>
            <a:avLst/>
            <a:gdLst/>
            <a:ahLst/>
            <a:cxnLst/>
            <a:rect r="r" b="b" t="t" l="l"/>
            <a:pathLst>
              <a:path h="3126612" w="3083622">
                <a:moveTo>
                  <a:pt x="0" y="0"/>
                </a:moveTo>
                <a:lnTo>
                  <a:pt x="3083622" y="0"/>
                </a:lnTo>
                <a:lnTo>
                  <a:pt x="3083622" y="3126613"/>
                </a:lnTo>
                <a:lnTo>
                  <a:pt x="0" y="3126613"/>
                </a:lnTo>
                <a:lnTo>
                  <a:pt x="0" y="0"/>
                </a:lnTo>
                <a:close/>
              </a:path>
            </a:pathLst>
          </a:custGeom>
          <a:blipFill>
            <a:blip r:embed="rId7">
              <a:alphaModFix amt="71000"/>
            </a:blip>
            <a:stretch>
              <a:fillRect l="0" t="0" r="0" b="0"/>
            </a:stretch>
          </a:blipFill>
        </p:spPr>
      </p:sp>
      <p:sp>
        <p:nvSpPr>
          <p:cNvPr name="Freeform 11" id="11"/>
          <p:cNvSpPr/>
          <p:nvPr/>
        </p:nvSpPr>
        <p:spPr>
          <a:xfrm flipH="false" flipV="false" rot="0">
            <a:off x="-246058" y="1259935"/>
            <a:ext cx="2549517" cy="2585062"/>
          </a:xfrm>
          <a:custGeom>
            <a:avLst/>
            <a:gdLst/>
            <a:ahLst/>
            <a:cxnLst/>
            <a:rect r="r" b="b" t="t" l="l"/>
            <a:pathLst>
              <a:path h="2585062" w="2549517">
                <a:moveTo>
                  <a:pt x="0" y="0"/>
                </a:moveTo>
                <a:lnTo>
                  <a:pt x="2549516" y="0"/>
                </a:lnTo>
                <a:lnTo>
                  <a:pt x="2549516" y="2585062"/>
                </a:lnTo>
                <a:lnTo>
                  <a:pt x="0" y="2585062"/>
                </a:lnTo>
                <a:lnTo>
                  <a:pt x="0" y="0"/>
                </a:lnTo>
                <a:close/>
              </a:path>
            </a:pathLst>
          </a:custGeom>
          <a:blipFill>
            <a:blip r:embed="rId7">
              <a:alphaModFix amt="71000"/>
            </a:blip>
            <a:stretch>
              <a:fillRect l="0" t="0" r="0" b="0"/>
            </a:stretch>
          </a:blipFill>
        </p:spPr>
      </p:sp>
      <p:sp>
        <p:nvSpPr>
          <p:cNvPr name="Freeform 12" id="12"/>
          <p:cNvSpPr/>
          <p:nvPr/>
        </p:nvSpPr>
        <p:spPr>
          <a:xfrm flipH="false" flipV="false" rot="0">
            <a:off x="0" y="0"/>
            <a:ext cx="2449050" cy="1733928"/>
          </a:xfrm>
          <a:custGeom>
            <a:avLst/>
            <a:gdLst/>
            <a:ahLst/>
            <a:cxnLst/>
            <a:rect r="r" b="b" t="t" l="l"/>
            <a:pathLst>
              <a:path h="1733928" w="2449050">
                <a:moveTo>
                  <a:pt x="0" y="0"/>
                </a:moveTo>
                <a:lnTo>
                  <a:pt x="2449050" y="0"/>
                </a:lnTo>
                <a:lnTo>
                  <a:pt x="2449050" y="1733928"/>
                </a:lnTo>
                <a:lnTo>
                  <a:pt x="0" y="1733928"/>
                </a:lnTo>
                <a:lnTo>
                  <a:pt x="0" y="0"/>
                </a:lnTo>
                <a:close/>
              </a:path>
            </a:pathLst>
          </a:custGeom>
          <a:blipFill>
            <a:blip r:embed="rId8"/>
            <a:stretch>
              <a:fillRect l="0" t="0" r="0" b="0"/>
            </a:stretch>
          </a:blipFill>
        </p:spPr>
      </p:sp>
      <p:sp>
        <p:nvSpPr>
          <p:cNvPr name="Freeform 13" id="13"/>
          <p:cNvSpPr/>
          <p:nvPr/>
        </p:nvSpPr>
        <p:spPr>
          <a:xfrm flipH="false" flipV="false" rot="0">
            <a:off x="2929113" y="0"/>
            <a:ext cx="1661520" cy="1344321"/>
          </a:xfrm>
          <a:custGeom>
            <a:avLst/>
            <a:gdLst/>
            <a:ahLst/>
            <a:cxnLst/>
            <a:rect r="r" b="b" t="t" l="l"/>
            <a:pathLst>
              <a:path h="1344321" w="1661520">
                <a:moveTo>
                  <a:pt x="0" y="0"/>
                </a:moveTo>
                <a:lnTo>
                  <a:pt x="1661520" y="0"/>
                </a:lnTo>
                <a:lnTo>
                  <a:pt x="1661520" y="1344321"/>
                </a:lnTo>
                <a:lnTo>
                  <a:pt x="0" y="1344321"/>
                </a:lnTo>
                <a:lnTo>
                  <a:pt x="0" y="0"/>
                </a:lnTo>
                <a:close/>
              </a:path>
            </a:pathLst>
          </a:custGeom>
          <a:blipFill>
            <a:blip r:embed="rId9"/>
            <a:stretch>
              <a:fillRect l="0" t="0" r="0" b="0"/>
            </a:stretch>
          </a:blipFill>
        </p:spPr>
      </p:sp>
      <p:sp>
        <p:nvSpPr>
          <p:cNvPr name="TextBox 14" id="14"/>
          <p:cNvSpPr txBox="true"/>
          <p:nvPr/>
        </p:nvSpPr>
        <p:spPr>
          <a:xfrm rot="0">
            <a:off x="2660616" y="3502347"/>
            <a:ext cx="9541642" cy="949057"/>
          </a:xfrm>
          <a:prstGeom prst="rect">
            <a:avLst/>
          </a:prstGeom>
        </p:spPr>
        <p:txBody>
          <a:bodyPr anchor="t" rtlCol="false" tIns="0" lIns="0" bIns="0" rIns="0">
            <a:spAutoFit/>
          </a:bodyPr>
          <a:lstStyle/>
          <a:p>
            <a:pPr algn="l">
              <a:lnSpc>
                <a:spcPts val="6766"/>
              </a:lnSpc>
              <a:spcBef>
                <a:spcPct val="0"/>
              </a:spcBef>
            </a:pPr>
            <a:r>
              <a:rPr lang="en-US" b="true" sz="6506">
                <a:solidFill>
                  <a:srgbClr val="F4F4F4"/>
                </a:solidFill>
                <a:latin typeface="Poppins Bold"/>
                <a:ea typeface="Poppins Bold"/>
                <a:cs typeface="Poppins Bold"/>
                <a:sym typeface="Poppins Bold"/>
              </a:rPr>
              <a:t>CS115 - NHÓM 14</a:t>
            </a:r>
          </a:p>
        </p:txBody>
      </p:sp>
      <p:sp>
        <p:nvSpPr>
          <p:cNvPr name="TextBox 15" id="15"/>
          <p:cNvSpPr txBox="true"/>
          <p:nvPr/>
        </p:nvSpPr>
        <p:spPr>
          <a:xfrm rot="0">
            <a:off x="2660616" y="4785215"/>
            <a:ext cx="8497325" cy="2599828"/>
          </a:xfrm>
          <a:prstGeom prst="rect">
            <a:avLst/>
          </a:prstGeom>
        </p:spPr>
        <p:txBody>
          <a:bodyPr anchor="t" rtlCol="false" tIns="0" lIns="0" bIns="0" rIns="0">
            <a:spAutoFit/>
          </a:bodyPr>
          <a:lstStyle/>
          <a:p>
            <a:pPr algn="l">
              <a:lnSpc>
                <a:spcPts val="9724"/>
              </a:lnSpc>
            </a:pPr>
            <a:r>
              <a:rPr lang="en-US" sz="9350" b="true">
                <a:solidFill>
                  <a:srgbClr val="063050"/>
                </a:solidFill>
                <a:latin typeface="Poppins Bold"/>
                <a:ea typeface="Poppins Bold"/>
                <a:cs typeface="Poppins Bold"/>
                <a:sym typeface="Poppins Bold"/>
              </a:rPr>
              <a:t>SPECTRAL</a:t>
            </a:r>
          </a:p>
          <a:p>
            <a:pPr algn="l">
              <a:lnSpc>
                <a:spcPts val="9724"/>
              </a:lnSpc>
              <a:spcBef>
                <a:spcPct val="0"/>
              </a:spcBef>
            </a:pPr>
            <a:r>
              <a:rPr lang="en-US" b="true" sz="9350">
                <a:solidFill>
                  <a:srgbClr val="063050"/>
                </a:solidFill>
                <a:latin typeface="Poppins Bold"/>
                <a:ea typeface="Poppins Bold"/>
                <a:cs typeface="Poppins Bold"/>
                <a:sym typeface="Poppins Bold"/>
              </a:rPr>
              <a:t>CLUSTERING</a:t>
            </a:r>
          </a:p>
        </p:txBody>
      </p:sp>
      <p:sp>
        <p:nvSpPr>
          <p:cNvPr name="TextBox 16" id="16"/>
          <p:cNvSpPr txBox="true"/>
          <p:nvPr/>
        </p:nvSpPr>
        <p:spPr>
          <a:xfrm rot="0">
            <a:off x="2929113" y="7809864"/>
            <a:ext cx="5145327" cy="419736"/>
          </a:xfrm>
          <a:prstGeom prst="rect">
            <a:avLst/>
          </a:prstGeom>
        </p:spPr>
        <p:txBody>
          <a:bodyPr anchor="t" rtlCol="false" tIns="0" lIns="0" bIns="0" rIns="0">
            <a:spAutoFit/>
          </a:bodyPr>
          <a:lstStyle/>
          <a:p>
            <a:pPr algn="l">
              <a:lnSpc>
                <a:spcPts val="2941"/>
              </a:lnSpc>
              <a:spcBef>
                <a:spcPct val="0"/>
              </a:spcBef>
            </a:pPr>
            <a:r>
              <a:rPr lang="en-US" b="true" sz="2828">
                <a:solidFill>
                  <a:srgbClr val="0B4876"/>
                </a:solidFill>
                <a:latin typeface="Poppins Medium"/>
                <a:ea typeface="Poppins Medium"/>
                <a:cs typeface="Poppins Medium"/>
                <a:sym typeface="Poppins Medium"/>
              </a:rPr>
              <a:t>Giáo viên: Dương Việt Hằng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7154126" cy="2191512"/>
            <a:chOff x="0" y="0"/>
            <a:chExt cx="4517959" cy="577188"/>
          </a:xfrm>
        </p:grpSpPr>
        <p:sp>
          <p:nvSpPr>
            <p:cNvPr name="Freeform 5" id="5"/>
            <p:cNvSpPr/>
            <p:nvPr/>
          </p:nvSpPr>
          <p:spPr>
            <a:xfrm flipH="false" flipV="false" rot="0">
              <a:off x="0" y="0"/>
              <a:ext cx="4517959" cy="577188"/>
            </a:xfrm>
            <a:custGeom>
              <a:avLst/>
              <a:gdLst/>
              <a:ahLst/>
              <a:cxnLst/>
              <a:rect r="r" b="b" t="t" l="l"/>
              <a:pathLst>
                <a:path h="577188" w="4517959">
                  <a:moveTo>
                    <a:pt x="0" y="0"/>
                  </a:moveTo>
                  <a:lnTo>
                    <a:pt x="4517959" y="0"/>
                  </a:lnTo>
                  <a:lnTo>
                    <a:pt x="4517959" y="577188"/>
                  </a:lnTo>
                  <a:lnTo>
                    <a:pt x="0" y="577188"/>
                  </a:lnTo>
                  <a:close/>
                </a:path>
              </a:pathLst>
            </a:custGeom>
            <a:solidFill>
              <a:srgbClr val="2B59C3">
                <a:alpha val="71765"/>
              </a:srgbClr>
            </a:solidFill>
          </p:spPr>
        </p:sp>
        <p:sp>
          <p:nvSpPr>
            <p:cNvPr name="TextBox 6" id="6"/>
            <p:cNvSpPr txBox="true"/>
            <p:nvPr/>
          </p:nvSpPr>
          <p:spPr>
            <a:xfrm>
              <a:off x="0" y="28575"/>
              <a:ext cx="4517959" cy="548613"/>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33488" y="3126338"/>
            <a:ext cx="15187522" cy="6131962"/>
          </a:xfrm>
          <a:custGeom>
            <a:avLst/>
            <a:gdLst/>
            <a:ahLst/>
            <a:cxnLst/>
            <a:rect r="r" b="b" t="t" l="l"/>
            <a:pathLst>
              <a:path h="6131962" w="15187522">
                <a:moveTo>
                  <a:pt x="0" y="0"/>
                </a:moveTo>
                <a:lnTo>
                  <a:pt x="15187522" y="0"/>
                </a:lnTo>
                <a:lnTo>
                  <a:pt x="15187522" y="6131962"/>
                </a:lnTo>
                <a:lnTo>
                  <a:pt x="0" y="6131962"/>
                </a:lnTo>
                <a:lnTo>
                  <a:pt x="0" y="0"/>
                </a:lnTo>
                <a:close/>
              </a:path>
            </a:pathLst>
          </a:custGeom>
          <a:blipFill>
            <a:blip r:embed="rId6"/>
            <a:stretch>
              <a:fillRect l="0" t="0" r="0" b="0"/>
            </a:stretch>
          </a:blipFill>
        </p:spPr>
      </p:sp>
      <p:sp>
        <p:nvSpPr>
          <p:cNvPr name="TextBox 9" id="9"/>
          <p:cNvSpPr txBox="true"/>
          <p:nvPr/>
        </p:nvSpPr>
        <p:spPr>
          <a:xfrm rot="0">
            <a:off x="1028700" y="594014"/>
            <a:ext cx="16230600"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K-Means Clustering :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7154126" cy="2191512"/>
            <a:chOff x="0" y="0"/>
            <a:chExt cx="4517959" cy="577188"/>
          </a:xfrm>
        </p:grpSpPr>
        <p:sp>
          <p:nvSpPr>
            <p:cNvPr name="Freeform 5" id="5"/>
            <p:cNvSpPr/>
            <p:nvPr/>
          </p:nvSpPr>
          <p:spPr>
            <a:xfrm flipH="false" flipV="false" rot="0">
              <a:off x="0" y="0"/>
              <a:ext cx="4517959" cy="577188"/>
            </a:xfrm>
            <a:custGeom>
              <a:avLst/>
              <a:gdLst/>
              <a:ahLst/>
              <a:cxnLst/>
              <a:rect r="r" b="b" t="t" l="l"/>
              <a:pathLst>
                <a:path h="577188" w="4517959">
                  <a:moveTo>
                    <a:pt x="0" y="0"/>
                  </a:moveTo>
                  <a:lnTo>
                    <a:pt x="4517959" y="0"/>
                  </a:lnTo>
                  <a:lnTo>
                    <a:pt x="4517959" y="577188"/>
                  </a:lnTo>
                  <a:lnTo>
                    <a:pt x="0" y="577188"/>
                  </a:lnTo>
                  <a:close/>
                </a:path>
              </a:pathLst>
            </a:custGeom>
            <a:solidFill>
              <a:srgbClr val="2B59C3">
                <a:alpha val="71765"/>
              </a:srgbClr>
            </a:solidFill>
          </p:spPr>
        </p:sp>
        <p:sp>
          <p:nvSpPr>
            <p:cNvPr name="TextBox 6" id="6"/>
            <p:cNvSpPr txBox="true"/>
            <p:nvPr/>
          </p:nvSpPr>
          <p:spPr>
            <a:xfrm>
              <a:off x="0" y="28575"/>
              <a:ext cx="4517959" cy="548613"/>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8" id="8"/>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1006123" y="3082246"/>
            <a:ext cx="7038238" cy="6176054"/>
          </a:xfrm>
          <a:custGeom>
            <a:avLst/>
            <a:gdLst/>
            <a:ahLst/>
            <a:cxnLst/>
            <a:rect r="r" b="b" t="t" l="l"/>
            <a:pathLst>
              <a:path h="6176054" w="7038238">
                <a:moveTo>
                  <a:pt x="0" y="0"/>
                </a:moveTo>
                <a:lnTo>
                  <a:pt x="7038238" y="0"/>
                </a:lnTo>
                <a:lnTo>
                  <a:pt x="7038238" y="6176054"/>
                </a:lnTo>
                <a:lnTo>
                  <a:pt x="0" y="6176054"/>
                </a:lnTo>
                <a:lnTo>
                  <a:pt x="0" y="0"/>
                </a:lnTo>
                <a:close/>
              </a:path>
            </a:pathLst>
          </a:custGeom>
          <a:blipFill>
            <a:blip r:embed="rId6"/>
            <a:stretch>
              <a:fillRect l="0" t="0" r="0" b="0"/>
            </a:stretch>
          </a:blipFill>
        </p:spPr>
      </p:sp>
      <p:sp>
        <p:nvSpPr>
          <p:cNvPr name="TextBox 10" id="10"/>
          <p:cNvSpPr txBox="true"/>
          <p:nvPr/>
        </p:nvSpPr>
        <p:spPr>
          <a:xfrm rot="0">
            <a:off x="1028700" y="594014"/>
            <a:ext cx="16230600"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K-Means Clustering :</a:t>
            </a:r>
          </a:p>
        </p:txBody>
      </p:sp>
      <p:sp>
        <p:nvSpPr>
          <p:cNvPr name="TextBox 11" id="11"/>
          <p:cNvSpPr txBox="true"/>
          <p:nvPr/>
        </p:nvSpPr>
        <p:spPr>
          <a:xfrm rot="0">
            <a:off x="650186" y="2693056"/>
            <a:ext cx="10122041" cy="8448224"/>
          </a:xfrm>
          <a:prstGeom prst="rect">
            <a:avLst/>
          </a:prstGeom>
        </p:spPr>
        <p:txBody>
          <a:bodyPr anchor="t" rtlCol="false" tIns="0" lIns="0" bIns="0" rIns="0">
            <a:spAutoFit/>
          </a:bodyPr>
          <a:lstStyle/>
          <a:p>
            <a:pPr algn="l">
              <a:lnSpc>
                <a:spcPts val="3680"/>
              </a:lnSpc>
            </a:pPr>
            <a:r>
              <a:rPr lang="en-US" sz="3376" b="true">
                <a:solidFill>
                  <a:srgbClr val="063050"/>
                </a:solidFill>
                <a:latin typeface="Poppins Bold"/>
                <a:ea typeface="Poppins Bold"/>
                <a:cs typeface="Poppins Bold"/>
                <a:sym typeface="Poppins Bold"/>
              </a:rPr>
              <a:t>* K-Means Clustering : </a:t>
            </a:r>
          </a:p>
          <a:p>
            <a:pPr algn="l">
              <a:lnSpc>
                <a:spcPts val="3680"/>
              </a:lnSpc>
            </a:pPr>
            <a:r>
              <a:rPr lang="en-US" sz="3376" i="true" b="true">
                <a:solidFill>
                  <a:srgbClr val="063050"/>
                </a:solidFill>
                <a:latin typeface="Poppins Bold Italics"/>
                <a:ea typeface="Poppins Bold Italics"/>
                <a:cs typeface="Poppins Bold Italics"/>
                <a:sym typeface="Poppins Bold Italics"/>
              </a:rPr>
              <a:t>Tóm tắt thuật toán: </a:t>
            </a:r>
          </a:p>
          <a:p>
            <a:pPr algn="l">
              <a:lnSpc>
                <a:spcPts val="3680"/>
              </a:lnSpc>
            </a:pPr>
            <a:r>
              <a:rPr lang="en-US" sz="3376" u="sng">
                <a:solidFill>
                  <a:srgbClr val="063050"/>
                </a:solidFill>
                <a:latin typeface="Poppins"/>
                <a:ea typeface="Poppins"/>
                <a:cs typeface="Poppins"/>
                <a:sym typeface="Poppins"/>
              </a:rPr>
              <a:t>Đầu vào:</a:t>
            </a:r>
            <a:r>
              <a:rPr lang="en-US" sz="3376">
                <a:solidFill>
                  <a:srgbClr val="063050"/>
                </a:solidFill>
                <a:latin typeface="Poppins"/>
                <a:ea typeface="Poppins"/>
                <a:cs typeface="Poppins"/>
                <a:sym typeface="Poppins"/>
              </a:rPr>
              <a:t> </a:t>
            </a:r>
            <a:r>
              <a:rPr lang="en-US" sz="3376" b="true">
                <a:solidFill>
                  <a:srgbClr val="063050"/>
                </a:solidFill>
                <a:latin typeface="Poppins Bold"/>
                <a:ea typeface="Poppins Bold"/>
                <a:cs typeface="Poppins Bold"/>
                <a:sym typeface="Poppins Bold"/>
              </a:rPr>
              <a:t>Dữ liệu X </a:t>
            </a:r>
            <a:r>
              <a:rPr lang="en-US" sz="3376">
                <a:solidFill>
                  <a:srgbClr val="063050"/>
                </a:solidFill>
                <a:latin typeface="Poppins"/>
                <a:ea typeface="Poppins"/>
                <a:cs typeface="Poppins"/>
                <a:sym typeface="Poppins"/>
              </a:rPr>
              <a:t>và số lượng cluster cần tìm </a:t>
            </a:r>
            <a:r>
              <a:rPr lang="en-US" sz="3376" b="true">
                <a:solidFill>
                  <a:srgbClr val="063050"/>
                </a:solidFill>
                <a:latin typeface="Poppins Bold"/>
                <a:ea typeface="Poppins Bold"/>
                <a:cs typeface="Poppins Bold"/>
                <a:sym typeface="Poppins Bold"/>
              </a:rPr>
              <a:t>K</a:t>
            </a:r>
            <a:r>
              <a:rPr lang="en-US" sz="3376">
                <a:solidFill>
                  <a:srgbClr val="063050"/>
                </a:solidFill>
                <a:latin typeface="Poppins"/>
                <a:ea typeface="Poppins"/>
                <a:cs typeface="Poppins"/>
                <a:sym typeface="Poppins"/>
              </a:rPr>
              <a:t>.</a:t>
            </a:r>
          </a:p>
          <a:p>
            <a:pPr algn="l">
              <a:lnSpc>
                <a:spcPts val="3680"/>
              </a:lnSpc>
            </a:pPr>
            <a:r>
              <a:rPr lang="en-US" sz="3376" u="sng">
                <a:solidFill>
                  <a:srgbClr val="063050"/>
                </a:solidFill>
                <a:latin typeface="Poppins"/>
                <a:ea typeface="Poppins"/>
                <a:cs typeface="Poppins"/>
                <a:sym typeface="Poppins"/>
              </a:rPr>
              <a:t>Đầu ra:</a:t>
            </a:r>
            <a:r>
              <a:rPr lang="en-US" sz="3376">
                <a:solidFill>
                  <a:srgbClr val="063050"/>
                </a:solidFill>
                <a:latin typeface="Poppins"/>
                <a:ea typeface="Poppins"/>
                <a:cs typeface="Poppins"/>
                <a:sym typeface="Poppins"/>
              </a:rPr>
              <a:t> Các</a:t>
            </a:r>
            <a:r>
              <a:rPr lang="en-US" sz="3376" b="true">
                <a:solidFill>
                  <a:srgbClr val="063050"/>
                </a:solidFill>
                <a:latin typeface="Poppins Bold"/>
                <a:ea typeface="Poppins Bold"/>
                <a:cs typeface="Poppins Bold"/>
                <a:sym typeface="Poppins Bold"/>
              </a:rPr>
              <a:t> center M</a:t>
            </a:r>
            <a:r>
              <a:rPr lang="en-US" sz="3376">
                <a:solidFill>
                  <a:srgbClr val="063050"/>
                </a:solidFill>
                <a:latin typeface="Poppins"/>
                <a:ea typeface="Poppins"/>
                <a:cs typeface="Poppins"/>
                <a:sym typeface="Poppins"/>
              </a:rPr>
              <a:t> và label vector cho từng điểm dữ liệu </a:t>
            </a:r>
            <a:r>
              <a:rPr lang="en-US" sz="3376" b="true">
                <a:solidFill>
                  <a:srgbClr val="063050"/>
                </a:solidFill>
                <a:latin typeface="Poppins Bold"/>
                <a:ea typeface="Poppins Bold"/>
                <a:cs typeface="Poppins Bold"/>
                <a:sym typeface="Poppins Bold"/>
              </a:rPr>
              <a:t>Y</a:t>
            </a:r>
            <a:r>
              <a:rPr lang="en-US" sz="3376">
                <a:solidFill>
                  <a:srgbClr val="063050"/>
                </a:solidFill>
                <a:latin typeface="Poppins"/>
                <a:ea typeface="Poppins"/>
                <a:cs typeface="Poppins"/>
                <a:sym typeface="Poppins"/>
              </a:rPr>
              <a:t>.</a:t>
            </a:r>
          </a:p>
          <a:p>
            <a:pPr algn="l">
              <a:lnSpc>
                <a:spcPts val="3680"/>
              </a:lnSpc>
            </a:pPr>
            <a:r>
              <a:rPr lang="en-US" sz="3376" i="true" b="true">
                <a:solidFill>
                  <a:srgbClr val="063050"/>
                </a:solidFill>
                <a:latin typeface="Poppins Bold Italics"/>
                <a:ea typeface="Poppins Bold Italics"/>
                <a:cs typeface="Poppins Bold Italics"/>
                <a:sym typeface="Poppins Bold Italics"/>
              </a:rPr>
              <a:t>1.</a:t>
            </a:r>
            <a:r>
              <a:rPr lang="en-US" sz="3376">
                <a:solidFill>
                  <a:srgbClr val="063050"/>
                </a:solidFill>
                <a:latin typeface="Poppins"/>
                <a:ea typeface="Poppins"/>
                <a:cs typeface="Poppins"/>
                <a:sym typeface="Poppins"/>
              </a:rPr>
              <a:t> Chọn</a:t>
            </a:r>
            <a:r>
              <a:rPr lang="en-US" sz="3376" b="true">
                <a:solidFill>
                  <a:srgbClr val="063050"/>
                </a:solidFill>
                <a:latin typeface="Poppins Bold"/>
                <a:ea typeface="Poppins Bold"/>
                <a:cs typeface="Poppins Bold"/>
                <a:sym typeface="Poppins Bold"/>
              </a:rPr>
              <a:t> K </a:t>
            </a:r>
            <a:r>
              <a:rPr lang="en-US" sz="3376">
                <a:solidFill>
                  <a:srgbClr val="063050"/>
                </a:solidFill>
                <a:latin typeface="Poppins"/>
                <a:ea typeface="Poppins"/>
                <a:cs typeface="Poppins"/>
                <a:sym typeface="Poppins"/>
              </a:rPr>
              <a:t>điểm bất kỳ làm các center ban đầu.</a:t>
            </a:r>
          </a:p>
          <a:p>
            <a:pPr algn="l">
              <a:lnSpc>
                <a:spcPts val="3680"/>
              </a:lnSpc>
            </a:pPr>
            <a:r>
              <a:rPr lang="en-US" sz="3376" i="true" b="true">
                <a:solidFill>
                  <a:srgbClr val="063050"/>
                </a:solidFill>
                <a:latin typeface="Poppins Bold Italics"/>
                <a:ea typeface="Poppins Bold Italics"/>
                <a:cs typeface="Poppins Bold Italics"/>
                <a:sym typeface="Poppins Bold Italics"/>
              </a:rPr>
              <a:t>2.</a:t>
            </a:r>
            <a:r>
              <a:rPr lang="en-US" sz="3376">
                <a:solidFill>
                  <a:srgbClr val="063050"/>
                </a:solidFill>
                <a:latin typeface="Poppins"/>
                <a:ea typeface="Poppins"/>
                <a:cs typeface="Poppins"/>
                <a:sym typeface="Poppins"/>
              </a:rPr>
              <a:t> Phân mỗi điểm dữ liệu vào cluster có center gần nó nhất.</a:t>
            </a:r>
          </a:p>
          <a:p>
            <a:pPr algn="l">
              <a:lnSpc>
                <a:spcPts val="3680"/>
              </a:lnSpc>
            </a:pPr>
            <a:r>
              <a:rPr lang="en-US" sz="3376" i="true" b="true">
                <a:solidFill>
                  <a:srgbClr val="063050"/>
                </a:solidFill>
                <a:latin typeface="Poppins Bold Italics"/>
                <a:ea typeface="Poppins Bold Italics"/>
                <a:cs typeface="Poppins Bold Italics"/>
                <a:sym typeface="Poppins Bold Italics"/>
              </a:rPr>
              <a:t>3</a:t>
            </a:r>
            <a:r>
              <a:rPr lang="en-US" sz="3376">
                <a:solidFill>
                  <a:srgbClr val="063050"/>
                </a:solidFill>
                <a:latin typeface="Poppins"/>
                <a:ea typeface="Poppins"/>
                <a:cs typeface="Poppins"/>
                <a:sym typeface="Poppins"/>
              </a:rPr>
              <a:t>. Nếu việc gán dữ liệu vào từng cluster ở bước 2 không thay đổi so với vòng lặp trước nó thì ta dừng thuật toán.</a:t>
            </a:r>
          </a:p>
          <a:p>
            <a:pPr algn="l">
              <a:lnSpc>
                <a:spcPts val="3680"/>
              </a:lnSpc>
            </a:pPr>
            <a:r>
              <a:rPr lang="en-US" sz="3376" i="true" b="true">
                <a:solidFill>
                  <a:srgbClr val="063050"/>
                </a:solidFill>
                <a:latin typeface="Poppins Bold Italics"/>
                <a:ea typeface="Poppins Bold Italics"/>
                <a:cs typeface="Poppins Bold Italics"/>
                <a:sym typeface="Poppins Bold Italics"/>
              </a:rPr>
              <a:t>4</a:t>
            </a:r>
            <a:r>
              <a:rPr lang="en-US" sz="3376">
                <a:solidFill>
                  <a:srgbClr val="063050"/>
                </a:solidFill>
                <a:latin typeface="Poppins"/>
                <a:ea typeface="Poppins"/>
                <a:cs typeface="Poppins"/>
                <a:sym typeface="Poppins"/>
              </a:rPr>
              <a:t>. Cập nhật center cho từng cluster bằng cách lấy trung bình cộng của tất các các điểm dữ liệu đã được gán vào cluster đó sau bước 2.</a:t>
            </a:r>
          </a:p>
          <a:p>
            <a:pPr algn="l">
              <a:lnSpc>
                <a:spcPts val="3680"/>
              </a:lnSpc>
            </a:pPr>
            <a:r>
              <a:rPr lang="en-US" sz="3376" i="true" b="true">
                <a:solidFill>
                  <a:srgbClr val="063050"/>
                </a:solidFill>
                <a:latin typeface="Poppins Bold Italics"/>
                <a:ea typeface="Poppins Bold Italics"/>
                <a:cs typeface="Poppins Bold Italics"/>
                <a:sym typeface="Poppins Bold Italics"/>
              </a:rPr>
              <a:t>5. </a:t>
            </a:r>
            <a:r>
              <a:rPr lang="en-US" sz="3376">
                <a:solidFill>
                  <a:srgbClr val="063050"/>
                </a:solidFill>
                <a:latin typeface="Poppins"/>
                <a:ea typeface="Poppins"/>
                <a:cs typeface="Poppins"/>
                <a:sym typeface="Poppins"/>
              </a:rPr>
              <a:t>Quay lại bước 2.</a:t>
            </a:r>
          </a:p>
          <a:p>
            <a:pPr algn="l">
              <a:lnSpc>
                <a:spcPts val="3680"/>
              </a:lnSpc>
            </a:pPr>
          </a:p>
          <a:p>
            <a:pPr algn="l">
              <a:lnSpc>
                <a:spcPts val="368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7154126" cy="2191512"/>
            <a:chOff x="0" y="0"/>
            <a:chExt cx="4517959" cy="577188"/>
          </a:xfrm>
        </p:grpSpPr>
        <p:sp>
          <p:nvSpPr>
            <p:cNvPr name="Freeform 5" id="5"/>
            <p:cNvSpPr/>
            <p:nvPr/>
          </p:nvSpPr>
          <p:spPr>
            <a:xfrm flipH="false" flipV="false" rot="0">
              <a:off x="0" y="0"/>
              <a:ext cx="4517959" cy="577188"/>
            </a:xfrm>
            <a:custGeom>
              <a:avLst/>
              <a:gdLst/>
              <a:ahLst/>
              <a:cxnLst/>
              <a:rect r="r" b="b" t="t" l="l"/>
              <a:pathLst>
                <a:path h="577188" w="4517959">
                  <a:moveTo>
                    <a:pt x="0" y="0"/>
                  </a:moveTo>
                  <a:lnTo>
                    <a:pt x="4517959" y="0"/>
                  </a:lnTo>
                  <a:lnTo>
                    <a:pt x="4517959" y="577188"/>
                  </a:lnTo>
                  <a:lnTo>
                    <a:pt x="0" y="577188"/>
                  </a:lnTo>
                  <a:close/>
                </a:path>
              </a:pathLst>
            </a:custGeom>
            <a:solidFill>
              <a:srgbClr val="2B59C3">
                <a:alpha val="71765"/>
              </a:srgbClr>
            </a:solidFill>
          </p:spPr>
        </p:sp>
        <p:sp>
          <p:nvSpPr>
            <p:cNvPr name="TextBox 6" id="6"/>
            <p:cNvSpPr txBox="true"/>
            <p:nvPr/>
          </p:nvSpPr>
          <p:spPr>
            <a:xfrm>
              <a:off x="0" y="28575"/>
              <a:ext cx="4517959" cy="548613"/>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8" id="8"/>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16309" y="2876774"/>
            <a:ext cx="15221881" cy="6765745"/>
          </a:xfrm>
          <a:custGeom>
            <a:avLst/>
            <a:gdLst/>
            <a:ahLst/>
            <a:cxnLst/>
            <a:rect r="r" b="b" t="t" l="l"/>
            <a:pathLst>
              <a:path h="6765745" w="15221881">
                <a:moveTo>
                  <a:pt x="0" y="0"/>
                </a:moveTo>
                <a:lnTo>
                  <a:pt x="15221881" y="0"/>
                </a:lnTo>
                <a:lnTo>
                  <a:pt x="15221881" y="6765745"/>
                </a:lnTo>
                <a:lnTo>
                  <a:pt x="0" y="6765745"/>
                </a:lnTo>
                <a:lnTo>
                  <a:pt x="0" y="0"/>
                </a:lnTo>
                <a:close/>
              </a:path>
            </a:pathLst>
          </a:custGeom>
          <a:blipFill>
            <a:blip r:embed="rId6"/>
            <a:stretch>
              <a:fillRect l="0" t="0" r="0" b="-105579"/>
            </a:stretch>
          </a:blipFill>
        </p:spPr>
      </p:sp>
      <p:sp>
        <p:nvSpPr>
          <p:cNvPr name="TextBox 10" id="10"/>
          <p:cNvSpPr txBox="true"/>
          <p:nvPr/>
        </p:nvSpPr>
        <p:spPr>
          <a:xfrm rot="0">
            <a:off x="1028700" y="594014"/>
            <a:ext cx="16230600"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K-Means Clustering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7154126" cy="2191512"/>
            <a:chOff x="0" y="0"/>
            <a:chExt cx="4517959" cy="577188"/>
          </a:xfrm>
        </p:grpSpPr>
        <p:sp>
          <p:nvSpPr>
            <p:cNvPr name="Freeform 5" id="5"/>
            <p:cNvSpPr/>
            <p:nvPr/>
          </p:nvSpPr>
          <p:spPr>
            <a:xfrm flipH="false" flipV="false" rot="0">
              <a:off x="0" y="0"/>
              <a:ext cx="4517959" cy="577188"/>
            </a:xfrm>
            <a:custGeom>
              <a:avLst/>
              <a:gdLst/>
              <a:ahLst/>
              <a:cxnLst/>
              <a:rect r="r" b="b" t="t" l="l"/>
              <a:pathLst>
                <a:path h="577188" w="4517959">
                  <a:moveTo>
                    <a:pt x="0" y="0"/>
                  </a:moveTo>
                  <a:lnTo>
                    <a:pt x="4517959" y="0"/>
                  </a:lnTo>
                  <a:lnTo>
                    <a:pt x="4517959" y="577188"/>
                  </a:lnTo>
                  <a:lnTo>
                    <a:pt x="0" y="577188"/>
                  </a:lnTo>
                  <a:close/>
                </a:path>
              </a:pathLst>
            </a:custGeom>
            <a:solidFill>
              <a:srgbClr val="2B59C3">
                <a:alpha val="71765"/>
              </a:srgbClr>
            </a:solidFill>
          </p:spPr>
        </p:sp>
        <p:sp>
          <p:nvSpPr>
            <p:cNvPr name="TextBox 6" id="6"/>
            <p:cNvSpPr txBox="true"/>
            <p:nvPr/>
          </p:nvSpPr>
          <p:spPr>
            <a:xfrm>
              <a:off x="0" y="28575"/>
              <a:ext cx="4517959" cy="548613"/>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8" id="8"/>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64019" y="3352457"/>
            <a:ext cx="14959962" cy="5481783"/>
          </a:xfrm>
          <a:custGeom>
            <a:avLst/>
            <a:gdLst/>
            <a:ahLst/>
            <a:cxnLst/>
            <a:rect r="r" b="b" t="t" l="l"/>
            <a:pathLst>
              <a:path h="5481783" w="14959962">
                <a:moveTo>
                  <a:pt x="0" y="0"/>
                </a:moveTo>
                <a:lnTo>
                  <a:pt x="14959962" y="0"/>
                </a:lnTo>
                <a:lnTo>
                  <a:pt x="14959962" y="5481782"/>
                </a:lnTo>
                <a:lnTo>
                  <a:pt x="0" y="5481782"/>
                </a:lnTo>
                <a:lnTo>
                  <a:pt x="0" y="0"/>
                </a:lnTo>
                <a:close/>
              </a:path>
            </a:pathLst>
          </a:custGeom>
          <a:blipFill>
            <a:blip r:embed="rId6"/>
            <a:stretch>
              <a:fillRect l="0" t="0" r="0" b="0"/>
            </a:stretch>
          </a:blipFill>
        </p:spPr>
      </p:sp>
      <p:sp>
        <p:nvSpPr>
          <p:cNvPr name="TextBox 10" id="10"/>
          <p:cNvSpPr txBox="true"/>
          <p:nvPr/>
        </p:nvSpPr>
        <p:spPr>
          <a:xfrm rot="0">
            <a:off x="1028700" y="594014"/>
            <a:ext cx="16230600"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K-Means Clustering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7154126" cy="2191512"/>
            <a:chOff x="0" y="0"/>
            <a:chExt cx="4517959" cy="577188"/>
          </a:xfrm>
        </p:grpSpPr>
        <p:sp>
          <p:nvSpPr>
            <p:cNvPr name="Freeform 5" id="5"/>
            <p:cNvSpPr/>
            <p:nvPr/>
          </p:nvSpPr>
          <p:spPr>
            <a:xfrm flipH="false" flipV="false" rot="0">
              <a:off x="0" y="0"/>
              <a:ext cx="4517959" cy="577188"/>
            </a:xfrm>
            <a:custGeom>
              <a:avLst/>
              <a:gdLst/>
              <a:ahLst/>
              <a:cxnLst/>
              <a:rect r="r" b="b" t="t" l="l"/>
              <a:pathLst>
                <a:path h="577188" w="4517959">
                  <a:moveTo>
                    <a:pt x="0" y="0"/>
                  </a:moveTo>
                  <a:lnTo>
                    <a:pt x="4517959" y="0"/>
                  </a:lnTo>
                  <a:lnTo>
                    <a:pt x="4517959" y="577188"/>
                  </a:lnTo>
                  <a:lnTo>
                    <a:pt x="0" y="577188"/>
                  </a:lnTo>
                  <a:close/>
                </a:path>
              </a:pathLst>
            </a:custGeom>
            <a:solidFill>
              <a:srgbClr val="2B59C3">
                <a:alpha val="71765"/>
              </a:srgbClr>
            </a:solidFill>
          </p:spPr>
        </p:sp>
        <p:sp>
          <p:nvSpPr>
            <p:cNvPr name="TextBox 6" id="6"/>
            <p:cNvSpPr txBox="true"/>
            <p:nvPr/>
          </p:nvSpPr>
          <p:spPr>
            <a:xfrm>
              <a:off x="0" y="28575"/>
              <a:ext cx="4517959" cy="548613"/>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8" id="8"/>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181434" y="3186347"/>
            <a:ext cx="15925132" cy="6554922"/>
          </a:xfrm>
          <a:custGeom>
            <a:avLst/>
            <a:gdLst/>
            <a:ahLst/>
            <a:cxnLst/>
            <a:rect r="r" b="b" t="t" l="l"/>
            <a:pathLst>
              <a:path h="6554922" w="15925132">
                <a:moveTo>
                  <a:pt x="0" y="0"/>
                </a:moveTo>
                <a:lnTo>
                  <a:pt x="15925132" y="0"/>
                </a:lnTo>
                <a:lnTo>
                  <a:pt x="15925132" y="6554922"/>
                </a:lnTo>
                <a:lnTo>
                  <a:pt x="0" y="6554922"/>
                </a:lnTo>
                <a:lnTo>
                  <a:pt x="0" y="0"/>
                </a:lnTo>
                <a:close/>
              </a:path>
            </a:pathLst>
          </a:custGeom>
          <a:blipFill>
            <a:blip r:embed="rId6"/>
            <a:stretch>
              <a:fillRect l="0" t="-121315" r="0" b="-679"/>
            </a:stretch>
          </a:blipFill>
        </p:spPr>
      </p:sp>
      <p:sp>
        <p:nvSpPr>
          <p:cNvPr name="TextBox 10" id="10"/>
          <p:cNvSpPr txBox="true"/>
          <p:nvPr/>
        </p:nvSpPr>
        <p:spPr>
          <a:xfrm rot="0">
            <a:off x="1028700" y="594014"/>
            <a:ext cx="16230600"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K-Means Clustering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7154126" cy="2191512"/>
            <a:chOff x="0" y="0"/>
            <a:chExt cx="4517959" cy="577188"/>
          </a:xfrm>
        </p:grpSpPr>
        <p:sp>
          <p:nvSpPr>
            <p:cNvPr name="Freeform 5" id="5"/>
            <p:cNvSpPr/>
            <p:nvPr/>
          </p:nvSpPr>
          <p:spPr>
            <a:xfrm flipH="false" flipV="false" rot="0">
              <a:off x="0" y="0"/>
              <a:ext cx="4517959" cy="577188"/>
            </a:xfrm>
            <a:custGeom>
              <a:avLst/>
              <a:gdLst/>
              <a:ahLst/>
              <a:cxnLst/>
              <a:rect r="r" b="b" t="t" l="l"/>
              <a:pathLst>
                <a:path h="577188" w="4517959">
                  <a:moveTo>
                    <a:pt x="0" y="0"/>
                  </a:moveTo>
                  <a:lnTo>
                    <a:pt x="4517959" y="0"/>
                  </a:lnTo>
                  <a:lnTo>
                    <a:pt x="4517959" y="577188"/>
                  </a:lnTo>
                  <a:lnTo>
                    <a:pt x="0" y="577188"/>
                  </a:lnTo>
                  <a:close/>
                </a:path>
              </a:pathLst>
            </a:custGeom>
            <a:solidFill>
              <a:srgbClr val="2B59C3">
                <a:alpha val="71765"/>
              </a:srgbClr>
            </a:solidFill>
          </p:spPr>
        </p:sp>
        <p:sp>
          <p:nvSpPr>
            <p:cNvPr name="TextBox 6" id="6"/>
            <p:cNvSpPr txBox="true"/>
            <p:nvPr/>
          </p:nvSpPr>
          <p:spPr>
            <a:xfrm>
              <a:off x="0" y="28575"/>
              <a:ext cx="4517959" cy="548613"/>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8" id="8"/>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988529" y="2494421"/>
            <a:ext cx="14310942" cy="7656354"/>
          </a:xfrm>
          <a:custGeom>
            <a:avLst/>
            <a:gdLst/>
            <a:ahLst/>
            <a:cxnLst/>
            <a:rect r="r" b="b" t="t" l="l"/>
            <a:pathLst>
              <a:path h="7656354" w="14310942">
                <a:moveTo>
                  <a:pt x="0" y="0"/>
                </a:moveTo>
                <a:lnTo>
                  <a:pt x="14310942" y="0"/>
                </a:lnTo>
                <a:lnTo>
                  <a:pt x="14310942" y="7656354"/>
                </a:lnTo>
                <a:lnTo>
                  <a:pt x="0" y="7656354"/>
                </a:lnTo>
                <a:lnTo>
                  <a:pt x="0" y="0"/>
                </a:lnTo>
                <a:close/>
              </a:path>
            </a:pathLst>
          </a:custGeom>
          <a:blipFill>
            <a:blip r:embed="rId6"/>
            <a:stretch>
              <a:fillRect l="0" t="0" r="0" b="0"/>
            </a:stretch>
          </a:blipFill>
        </p:spPr>
      </p:sp>
      <p:sp>
        <p:nvSpPr>
          <p:cNvPr name="Freeform 10" id="10"/>
          <p:cNvSpPr/>
          <p:nvPr/>
        </p:nvSpPr>
        <p:spPr>
          <a:xfrm flipH="false" flipV="false" rot="0">
            <a:off x="5210351" y="7151987"/>
            <a:ext cx="1647718" cy="1046524"/>
          </a:xfrm>
          <a:custGeom>
            <a:avLst/>
            <a:gdLst/>
            <a:ahLst/>
            <a:cxnLst/>
            <a:rect r="r" b="b" t="t" l="l"/>
            <a:pathLst>
              <a:path h="1046524" w="1647718">
                <a:moveTo>
                  <a:pt x="0" y="0"/>
                </a:moveTo>
                <a:lnTo>
                  <a:pt x="1647718" y="0"/>
                </a:lnTo>
                <a:lnTo>
                  <a:pt x="1647718" y="1046523"/>
                </a:lnTo>
                <a:lnTo>
                  <a:pt x="0" y="1046523"/>
                </a:lnTo>
                <a:lnTo>
                  <a:pt x="0" y="0"/>
                </a:lnTo>
                <a:close/>
              </a:path>
            </a:pathLst>
          </a:custGeom>
          <a:blipFill>
            <a:blip r:embed="rId6"/>
            <a:stretch>
              <a:fillRect l="-270951" t="-102400" r="-497066" b="-529198"/>
            </a:stretch>
          </a:blipFill>
        </p:spPr>
      </p:sp>
      <p:sp>
        <p:nvSpPr>
          <p:cNvPr name="TextBox 11" id="11"/>
          <p:cNvSpPr txBox="true"/>
          <p:nvPr/>
        </p:nvSpPr>
        <p:spPr>
          <a:xfrm rot="0">
            <a:off x="1028700" y="594014"/>
            <a:ext cx="16230600"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K-Means Clustering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7154126" cy="2191512"/>
            <a:chOff x="0" y="0"/>
            <a:chExt cx="4517959" cy="577188"/>
          </a:xfrm>
        </p:grpSpPr>
        <p:sp>
          <p:nvSpPr>
            <p:cNvPr name="Freeform 5" id="5"/>
            <p:cNvSpPr/>
            <p:nvPr/>
          </p:nvSpPr>
          <p:spPr>
            <a:xfrm flipH="false" flipV="false" rot="0">
              <a:off x="0" y="0"/>
              <a:ext cx="4517959" cy="577188"/>
            </a:xfrm>
            <a:custGeom>
              <a:avLst/>
              <a:gdLst/>
              <a:ahLst/>
              <a:cxnLst/>
              <a:rect r="r" b="b" t="t" l="l"/>
              <a:pathLst>
                <a:path h="577188" w="4517959">
                  <a:moveTo>
                    <a:pt x="0" y="0"/>
                  </a:moveTo>
                  <a:lnTo>
                    <a:pt x="4517959" y="0"/>
                  </a:lnTo>
                  <a:lnTo>
                    <a:pt x="4517959" y="577188"/>
                  </a:lnTo>
                  <a:lnTo>
                    <a:pt x="0" y="577188"/>
                  </a:lnTo>
                  <a:close/>
                </a:path>
              </a:pathLst>
            </a:custGeom>
            <a:solidFill>
              <a:srgbClr val="2B59C3">
                <a:alpha val="71765"/>
              </a:srgbClr>
            </a:solidFill>
          </p:spPr>
        </p:sp>
        <p:sp>
          <p:nvSpPr>
            <p:cNvPr name="TextBox 6" id="6"/>
            <p:cNvSpPr txBox="true"/>
            <p:nvPr/>
          </p:nvSpPr>
          <p:spPr>
            <a:xfrm>
              <a:off x="0" y="28575"/>
              <a:ext cx="4517959" cy="548613"/>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8" id="8"/>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795141" y="2487797"/>
            <a:ext cx="13597856" cy="8556533"/>
          </a:xfrm>
          <a:custGeom>
            <a:avLst/>
            <a:gdLst/>
            <a:ahLst/>
            <a:cxnLst/>
            <a:rect r="r" b="b" t="t" l="l"/>
            <a:pathLst>
              <a:path h="8556533" w="13597856">
                <a:moveTo>
                  <a:pt x="0" y="0"/>
                </a:moveTo>
                <a:lnTo>
                  <a:pt x="13597857" y="0"/>
                </a:lnTo>
                <a:lnTo>
                  <a:pt x="13597857" y="8556533"/>
                </a:lnTo>
                <a:lnTo>
                  <a:pt x="0" y="8556533"/>
                </a:lnTo>
                <a:lnTo>
                  <a:pt x="0" y="0"/>
                </a:lnTo>
                <a:close/>
              </a:path>
            </a:pathLst>
          </a:custGeom>
          <a:blipFill>
            <a:blip r:embed="rId6"/>
            <a:stretch>
              <a:fillRect l="0" t="0" r="0" b="0"/>
            </a:stretch>
          </a:blipFill>
        </p:spPr>
      </p:sp>
      <p:sp>
        <p:nvSpPr>
          <p:cNvPr name="TextBox 10" id="10"/>
          <p:cNvSpPr txBox="true"/>
          <p:nvPr/>
        </p:nvSpPr>
        <p:spPr>
          <a:xfrm rot="0">
            <a:off x="1028700" y="594014"/>
            <a:ext cx="16230600"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K-Means Clustering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7154126" cy="2191512"/>
            <a:chOff x="0" y="0"/>
            <a:chExt cx="4517959" cy="577188"/>
          </a:xfrm>
        </p:grpSpPr>
        <p:sp>
          <p:nvSpPr>
            <p:cNvPr name="Freeform 5" id="5"/>
            <p:cNvSpPr/>
            <p:nvPr/>
          </p:nvSpPr>
          <p:spPr>
            <a:xfrm flipH="false" flipV="false" rot="0">
              <a:off x="0" y="0"/>
              <a:ext cx="4517959" cy="577188"/>
            </a:xfrm>
            <a:custGeom>
              <a:avLst/>
              <a:gdLst/>
              <a:ahLst/>
              <a:cxnLst/>
              <a:rect r="r" b="b" t="t" l="l"/>
              <a:pathLst>
                <a:path h="577188" w="4517959">
                  <a:moveTo>
                    <a:pt x="0" y="0"/>
                  </a:moveTo>
                  <a:lnTo>
                    <a:pt x="4517959" y="0"/>
                  </a:lnTo>
                  <a:lnTo>
                    <a:pt x="4517959" y="577188"/>
                  </a:lnTo>
                  <a:lnTo>
                    <a:pt x="0" y="577188"/>
                  </a:lnTo>
                  <a:close/>
                </a:path>
              </a:pathLst>
            </a:custGeom>
            <a:solidFill>
              <a:srgbClr val="2B59C3">
                <a:alpha val="71765"/>
              </a:srgbClr>
            </a:solidFill>
          </p:spPr>
        </p:sp>
        <p:sp>
          <p:nvSpPr>
            <p:cNvPr name="TextBox 6" id="6"/>
            <p:cNvSpPr txBox="true"/>
            <p:nvPr/>
          </p:nvSpPr>
          <p:spPr>
            <a:xfrm>
              <a:off x="0" y="28575"/>
              <a:ext cx="4517959" cy="548613"/>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8" id="8"/>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238726" y="2781351"/>
            <a:ext cx="15810548" cy="7364914"/>
          </a:xfrm>
          <a:custGeom>
            <a:avLst/>
            <a:gdLst/>
            <a:ahLst/>
            <a:cxnLst/>
            <a:rect r="r" b="b" t="t" l="l"/>
            <a:pathLst>
              <a:path h="7364914" w="15810548">
                <a:moveTo>
                  <a:pt x="0" y="0"/>
                </a:moveTo>
                <a:lnTo>
                  <a:pt x="15810548" y="0"/>
                </a:lnTo>
                <a:lnTo>
                  <a:pt x="15810548" y="7364914"/>
                </a:lnTo>
                <a:lnTo>
                  <a:pt x="0" y="7364914"/>
                </a:lnTo>
                <a:lnTo>
                  <a:pt x="0" y="0"/>
                </a:lnTo>
                <a:close/>
              </a:path>
            </a:pathLst>
          </a:custGeom>
          <a:blipFill>
            <a:blip r:embed="rId6"/>
            <a:stretch>
              <a:fillRect l="0" t="0" r="0" b="0"/>
            </a:stretch>
          </a:blipFill>
        </p:spPr>
      </p:sp>
      <p:sp>
        <p:nvSpPr>
          <p:cNvPr name="TextBox 10" id="10"/>
          <p:cNvSpPr txBox="true"/>
          <p:nvPr/>
        </p:nvSpPr>
        <p:spPr>
          <a:xfrm rot="0">
            <a:off x="1028700" y="594014"/>
            <a:ext cx="16230600"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K-Means Clustering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7154126" cy="2191512"/>
            <a:chOff x="0" y="0"/>
            <a:chExt cx="4517959" cy="577188"/>
          </a:xfrm>
        </p:grpSpPr>
        <p:sp>
          <p:nvSpPr>
            <p:cNvPr name="Freeform 5" id="5"/>
            <p:cNvSpPr/>
            <p:nvPr/>
          </p:nvSpPr>
          <p:spPr>
            <a:xfrm flipH="false" flipV="false" rot="0">
              <a:off x="0" y="0"/>
              <a:ext cx="4517959" cy="577188"/>
            </a:xfrm>
            <a:custGeom>
              <a:avLst/>
              <a:gdLst/>
              <a:ahLst/>
              <a:cxnLst/>
              <a:rect r="r" b="b" t="t" l="l"/>
              <a:pathLst>
                <a:path h="577188" w="4517959">
                  <a:moveTo>
                    <a:pt x="0" y="0"/>
                  </a:moveTo>
                  <a:lnTo>
                    <a:pt x="4517959" y="0"/>
                  </a:lnTo>
                  <a:lnTo>
                    <a:pt x="4517959" y="577188"/>
                  </a:lnTo>
                  <a:lnTo>
                    <a:pt x="0" y="577188"/>
                  </a:lnTo>
                  <a:close/>
                </a:path>
              </a:pathLst>
            </a:custGeom>
            <a:solidFill>
              <a:srgbClr val="2B59C3">
                <a:alpha val="71765"/>
              </a:srgbClr>
            </a:solidFill>
          </p:spPr>
        </p:sp>
        <p:sp>
          <p:nvSpPr>
            <p:cNvPr name="TextBox 6" id="6"/>
            <p:cNvSpPr txBox="true"/>
            <p:nvPr/>
          </p:nvSpPr>
          <p:spPr>
            <a:xfrm>
              <a:off x="0" y="28575"/>
              <a:ext cx="4517959" cy="548613"/>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8" id="8"/>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4163433" y="2487797"/>
            <a:ext cx="10688631" cy="7869505"/>
          </a:xfrm>
          <a:custGeom>
            <a:avLst/>
            <a:gdLst/>
            <a:ahLst/>
            <a:cxnLst/>
            <a:rect r="r" b="b" t="t" l="l"/>
            <a:pathLst>
              <a:path h="7869505" w="10688631">
                <a:moveTo>
                  <a:pt x="0" y="0"/>
                </a:moveTo>
                <a:lnTo>
                  <a:pt x="10688631" y="0"/>
                </a:lnTo>
                <a:lnTo>
                  <a:pt x="10688631" y="7869505"/>
                </a:lnTo>
                <a:lnTo>
                  <a:pt x="0" y="7869505"/>
                </a:lnTo>
                <a:lnTo>
                  <a:pt x="0" y="0"/>
                </a:lnTo>
                <a:close/>
              </a:path>
            </a:pathLst>
          </a:custGeom>
          <a:blipFill>
            <a:blip r:embed="rId6"/>
            <a:stretch>
              <a:fillRect l="0" t="0" r="0" b="0"/>
            </a:stretch>
          </a:blipFill>
        </p:spPr>
      </p:sp>
      <p:sp>
        <p:nvSpPr>
          <p:cNvPr name="TextBox 10" id="10"/>
          <p:cNvSpPr txBox="true"/>
          <p:nvPr/>
        </p:nvSpPr>
        <p:spPr>
          <a:xfrm rot="0">
            <a:off x="1028700" y="594014"/>
            <a:ext cx="16230600"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K-Means Clustering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7154126" cy="2191512"/>
            <a:chOff x="0" y="0"/>
            <a:chExt cx="4517959" cy="577188"/>
          </a:xfrm>
        </p:grpSpPr>
        <p:sp>
          <p:nvSpPr>
            <p:cNvPr name="Freeform 5" id="5"/>
            <p:cNvSpPr/>
            <p:nvPr/>
          </p:nvSpPr>
          <p:spPr>
            <a:xfrm flipH="false" flipV="false" rot="0">
              <a:off x="0" y="0"/>
              <a:ext cx="4517959" cy="577188"/>
            </a:xfrm>
            <a:custGeom>
              <a:avLst/>
              <a:gdLst/>
              <a:ahLst/>
              <a:cxnLst/>
              <a:rect r="r" b="b" t="t" l="l"/>
              <a:pathLst>
                <a:path h="577188" w="4517959">
                  <a:moveTo>
                    <a:pt x="0" y="0"/>
                  </a:moveTo>
                  <a:lnTo>
                    <a:pt x="4517959" y="0"/>
                  </a:lnTo>
                  <a:lnTo>
                    <a:pt x="4517959" y="577188"/>
                  </a:lnTo>
                  <a:lnTo>
                    <a:pt x="0" y="577188"/>
                  </a:lnTo>
                  <a:close/>
                </a:path>
              </a:pathLst>
            </a:custGeom>
            <a:solidFill>
              <a:srgbClr val="2B59C3">
                <a:alpha val="71765"/>
              </a:srgbClr>
            </a:solidFill>
          </p:spPr>
        </p:sp>
        <p:sp>
          <p:nvSpPr>
            <p:cNvPr name="TextBox 6" id="6"/>
            <p:cNvSpPr txBox="true"/>
            <p:nvPr/>
          </p:nvSpPr>
          <p:spPr>
            <a:xfrm>
              <a:off x="0" y="28575"/>
              <a:ext cx="4517959" cy="548613"/>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79163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8" id="8"/>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0" y="3923070"/>
            <a:ext cx="9290409" cy="6363930"/>
          </a:xfrm>
          <a:custGeom>
            <a:avLst/>
            <a:gdLst/>
            <a:ahLst/>
            <a:cxnLst/>
            <a:rect r="r" b="b" t="t" l="l"/>
            <a:pathLst>
              <a:path h="6363930" w="9290409">
                <a:moveTo>
                  <a:pt x="0" y="0"/>
                </a:moveTo>
                <a:lnTo>
                  <a:pt x="9290409" y="0"/>
                </a:lnTo>
                <a:lnTo>
                  <a:pt x="9290409" y="6363930"/>
                </a:lnTo>
                <a:lnTo>
                  <a:pt x="0" y="6363930"/>
                </a:lnTo>
                <a:lnTo>
                  <a:pt x="0" y="0"/>
                </a:lnTo>
                <a:close/>
              </a:path>
            </a:pathLst>
          </a:custGeom>
          <a:blipFill>
            <a:blip r:embed="rId6"/>
            <a:stretch>
              <a:fillRect l="0" t="0" r="0" b="0"/>
            </a:stretch>
          </a:blipFill>
        </p:spPr>
      </p:sp>
      <p:pic>
        <p:nvPicPr>
          <p:cNvPr name="Picture 10" id="10">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8334" t="7631" r="7317" b="0"/>
          <a:stretch>
            <a:fillRect/>
          </a:stretch>
        </p:blipFill>
        <p:spPr>
          <a:xfrm flipH="false" flipV="false" rot="0">
            <a:off x="9032668" y="2487797"/>
            <a:ext cx="9255332" cy="7601577"/>
          </a:xfrm>
          <a:prstGeom prst="rect">
            <a:avLst/>
          </a:prstGeom>
        </p:spPr>
      </p:pic>
      <p:sp>
        <p:nvSpPr>
          <p:cNvPr name="TextBox 11" id="11"/>
          <p:cNvSpPr txBox="true"/>
          <p:nvPr/>
        </p:nvSpPr>
        <p:spPr>
          <a:xfrm rot="0">
            <a:off x="1028700" y="594014"/>
            <a:ext cx="16230600"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K-Means Clustering :</a:t>
            </a:r>
          </a:p>
        </p:txBody>
      </p:sp>
      <p:sp>
        <p:nvSpPr>
          <p:cNvPr name="TextBox 12" id="12"/>
          <p:cNvSpPr txBox="true"/>
          <p:nvPr/>
        </p:nvSpPr>
        <p:spPr>
          <a:xfrm rot="0">
            <a:off x="372457" y="2954545"/>
            <a:ext cx="8213440" cy="987552"/>
          </a:xfrm>
          <a:prstGeom prst="rect">
            <a:avLst/>
          </a:prstGeom>
        </p:spPr>
        <p:txBody>
          <a:bodyPr anchor="t" rtlCol="false" tIns="0" lIns="0" bIns="0" rIns="0">
            <a:spAutoFit/>
          </a:bodyPr>
          <a:lstStyle/>
          <a:p>
            <a:pPr algn="ctr">
              <a:lnSpc>
                <a:spcPts val="3744"/>
              </a:lnSpc>
              <a:spcBef>
                <a:spcPct val="0"/>
              </a:spcBef>
            </a:pPr>
            <a:r>
              <a:rPr lang="en-US" b="true" sz="3600">
                <a:solidFill>
                  <a:srgbClr val="063050"/>
                </a:solidFill>
                <a:latin typeface="Poppins Bold"/>
                <a:ea typeface="Poppins Bold"/>
                <a:cs typeface="Poppins Bold"/>
                <a:sym typeface="Poppins Bold"/>
              </a:rPr>
              <a:t>Vd : K-Means Clustering trên tập dữ liệu tạo ngẫu nhiên :</a:t>
            </a:r>
          </a:p>
        </p:txBody>
      </p:sp>
    </p:spTree>
  </p:cSld>
  <p:clrMapOvr>
    <a:masterClrMapping/>
  </p:clrMapOvr>
  <p:timing>
    <p:tnLst>
      <p:par>
        <p:cTn dur="indefinite" restart="never" nodeType="tmRoot">
          <p:childTnLst>
            <p:video>
              <p:cMediaNode vol="0">
                <p:cTn fill="hold" display="false">
                  <p:stCondLst>
                    <p:cond delay="indefinite"/>
                  </p:stCondLst>
                </p:cTn>
                <p:tgtEl>
                  <p:spTgt spid="10"/>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7154126" cy="2191512"/>
            <a:chOff x="0" y="0"/>
            <a:chExt cx="4517959" cy="577188"/>
          </a:xfrm>
        </p:grpSpPr>
        <p:sp>
          <p:nvSpPr>
            <p:cNvPr name="Freeform 5" id="5"/>
            <p:cNvSpPr/>
            <p:nvPr/>
          </p:nvSpPr>
          <p:spPr>
            <a:xfrm flipH="false" flipV="false" rot="0">
              <a:off x="0" y="0"/>
              <a:ext cx="4517959" cy="577188"/>
            </a:xfrm>
            <a:custGeom>
              <a:avLst/>
              <a:gdLst/>
              <a:ahLst/>
              <a:cxnLst/>
              <a:rect r="r" b="b" t="t" l="l"/>
              <a:pathLst>
                <a:path h="577188" w="4517959">
                  <a:moveTo>
                    <a:pt x="0" y="0"/>
                  </a:moveTo>
                  <a:lnTo>
                    <a:pt x="4517959" y="0"/>
                  </a:lnTo>
                  <a:lnTo>
                    <a:pt x="4517959" y="577188"/>
                  </a:lnTo>
                  <a:lnTo>
                    <a:pt x="0" y="577188"/>
                  </a:lnTo>
                  <a:close/>
                </a:path>
              </a:pathLst>
            </a:custGeom>
            <a:solidFill>
              <a:srgbClr val="2B59C3">
                <a:alpha val="71765"/>
              </a:srgbClr>
            </a:solidFill>
          </p:spPr>
        </p:sp>
        <p:sp>
          <p:nvSpPr>
            <p:cNvPr name="TextBox 6" id="6"/>
            <p:cNvSpPr txBox="true"/>
            <p:nvPr/>
          </p:nvSpPr>
          <p:spPr>
            <a:xfrm>
              <a:off x="0" y="28575"/>
              <a:ext cx="4517959" cy="548613"/>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4534547" y="3868636"/>
            <a:ext cx="9385404" cy="4095429"/>
          </a:xfrm>
          <a:prstGeom prst="rect">
            <a:avLst/>
          </a:prstGeom>
        </p:spPr>
        <p:txBody>
          <a:bodyPr anchor="t" rtlCol="false" tIns="0" lIns="0" bIns="0" rIns="0">
            <a:spAutoFit/>
          </a:bodyPr>
          <a:lstStyle/>
          <a:p>
            <a:pPr algn="ctr">
              <a:lnSpc>
                <a:spcPts val="8167"/>
              </a:lnSpc>
            </a:pPr>
            <a:r>
              <a:rPr lang="en-US" sz="4804">
                <a:solidFill>
                  <a:srgbClr val="063050"/>
                </a:solidFill>
                <a:latin typeface="Poppins"/>
                <a:ea typeface="Poppins"/>
                <a:cs typeface="Poppins"/>
                <a:sym typeface="Poppins"/>
              </a:rPr>
              <a:t>23521704 - Trần Thị Cẩm Tú </a:t>
            </a:r>
          </a:p>
          <a:p>
            <a:pPr algn="ctr">
              <a:lnSpc>
                <a:spcPts val="8167"/>
              </a:lnSpc>
            </a:pPr>
            <a:r>
              <a:rPr lang="en-US" sz="4804">
                <a:solidFill>
                  <a:srgbClr val="063050"/>
                </a:solidFill>
                <a:latin typeface="Poppins"/>
                <a:ea typeface="Poppins"/>
                <a:cs typeface="Poppins"/>
                <a:sym typeface="Poppins"/>
              </a:rPr>
              <a:t>23520520 - Lê Chí Hoàng </a:t>
            </a:r>
          </a:p>
          <a:p>
            <a:pPr algn="ctr">
              <a:lnSpc>
                <a:spcPts val="8167"/>
              </a:lnSpc>
            </a:pPr>
            <a:r>
              <a:rPr lang="en-US" sz="4804">
                <a:solidFill>
                  <a:srgbClr val="063050"/>
                </a:solidFill>
                <a:latin typeface="Poppins"/>
                <a:ea typeface="Poppins"/>
                <a:cs typeface="Poppins"/>
                <a:sym typeface="Poppins"/>
              </a:rPr>
              <a:t>23521193 - Đinh Hoàng Phúc </a:t>
            </a:r>
          </a:p>
          <a:p>
            <a:pPr algn="ctr">
              <a:lnSpc>
                <a:spcPts val="8167"/>
              </a:lnSpc>
            </a:pPr>
            <a:r>
              <a:rPr lang="en-US" sz="4804">
                <a:solidFill>
                  <a:srgbClr val="063050"/>
                </a:solidFill>
                <a:latin typeface="Poppins"/>
                <a:ea typeface="Poppins"/>
                <a:cs typeface="Poppins"/>
                <a:sym typeface="Poppins"/>
              </a:rPr>
              <a:t>23520526 - Ngô Lê Nhật Hoàng</a:t>
            </a:r>
          </a:p>
        </p:txBody>
      </p:sp>
      <p:sp>
        <p:nvSpPr>
          <p:cNvPr name="TextBox 11" id="11"/>
          <p:cNvSpPr txBox="true"/>
          <p:nvPr/>
        </p:nvSpPr>
        <p:spPr>
          <a:xfrm rot="0">
            <a:off x="1111949" y="940029"/>
            <a:ext cx="16230600" cy="907471"/>
          </a:xfrm>
          <a:prstGeom prst="rect">
            <a:avLst/>
          </a:prstGeom>
        </p:spPr>
        <p:txBody>
          <a:bodyPr anchor="t" rtlCol="false" tIns="0" lIns="0" bIns="0" rIns="0">
            <a:spAutoFit/>
          </a:bodyPr>
          <a:lstStyle/>
          <a:p>
            <a:pPr algn="ctr">
              <a:lnSpc>
                <a:spcPts val="6470"/>
              </a:lnSpc>
              <a:spcBef>
                <a:spcPct val="0"/>
              </a:spcBef>
            </a:pPr>
            <a:r>
              <a:rPr lang="en-US" b="true" sz="6221">
                <a:solidFill>
                  <a:srgbClr val="F0F7FE"/>
                </a:solidFill>
                <a:latin typeface="Poppins Bold"/>
                <a:ea typeface="Poppins Bold"/>
                <a:cs typeface="Poppins Bold"/>
                <a:sym typeface="Poppins Bold"/>
              </a:rPr>
              <a:t>THÀNH VIÊN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7154126" cy="2191512"/>
            <a:chOff x="0" y="0"/>
            <a:chExt cx="4517959" cy="577188"/>
          </a:xfrm>
        </p:grpSpPr>
        <p:sp>
          <p:nvSpPr>
            <p:cNvPr name="Freeform 5" id="5"/>
            <p:cNvSpPr/>
            <p:nvPr/>
          </p:nvSpPr>
          <p:spPr>
            <a:xfrm flipH="false" flipV="false" rot="0">
              <a:off x="0" y="0"/>
              <a:ext cx="4517959" cy="577188"/>
            </a:xfrm>
            <a:custGeom>
              <a:avLst/>
              <a:gdLst/>
              <a:ahLst/>
              <a:cxnLst/>
              <a:rect r="r" b="b" t="t" l="l"/>
              <a:pathLst>
                <a:path h="577188" w="4517959">
                  <a:moveTo>
                    <a:pt x="0" y="0"/>
                  </a:moveTo>
                  <a:lnTo>
                    <a:pt x="4517959" y="0"/>
                  </a:lnTo>
                  <a:lnTo>
                    <a:pt x="4517959" y="577188"/>
                  </a:lnTo>
                  <a:lnTo>
                    <a:pt x="0" y="577188"/>
                  </a:lnTo>
                  <a:close/>
                </a:path>
              </a:pathLst>
            </a:custGeom>
            <a:solidFill>
              <a:srgbClr val="2B59C3">
                <a:alpha val="71765"/>
              </a:srgbClr>
            </a:solidFill>
          </p:spPr>
        </p:sp>
        <p:sp>
          <p:nvSpPr>
            <p:cNvPr name="TextBox 6" id="6"/>
            <p:cNvSpPr txBox="true"/>
            <p:nvPr/>
          </p:nvSpPr>
          <p:spPr>
            <a:xfrm>
              <a:off x="0" y="28575"/>
              <a:ext cx="4517959" cy="548613"/>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8" id="8"/>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432653" y="2938246"/>
            <a:ext cx="12671573" cy="7032074"/>
          </a:xfrm>
          <a:prstGeom prst="rect">
            <a:avLst/>
          </a:prstGeom>
        </p:spPr>
        <p:txBody>
          <a:bodyPr anchor="t" rtlCol="false" tIns="0" lIns="0" bIns="0" rIns="0">
            <a:spAutoFit/>
          </a:bodyPr>
          <a:lstStyle/>
          <a:p>
            <a:pPr algn="just">
              <a:lnSpc>
                <a:spcPts val="3730"/>
              </a:lnSpc>
            </a:pPr>
            <a:r>
              <a:rPr lang="en-US" b="true" sz="3188" i="true" u="sng">
                <a:solidFill>
                  <a:srgbClr val="063050"/>
                </a:solidFill>
                <a:latin typeface="Poppins Bold Italics"/>
                <a:ea typeface="Poppins Bold Italics"/>
                <a:cs typeface="Poppins Bold Italics"/>
                <a:sym typeface="Poppins Bold Italics"/>
              </a:rPr>
              <a:t>Khái niệm cơ bản: </a:t>
            </a:r>
          </a:p>
          <a:p>
            <a:pPr algn="just">
              <a:lnSpc>
                <a:spcPts val="3730"/>
              </a:lnSpc>
            </a:pPr>
            <a:r>
              <a:rPr lang="en-US" sz="3188" b="true">
                <a:solidFill>
                  <a:srgbClr val="063050"/>
                </a:solidFill>
                <a:latin typeface="Poppins Bold"/>
                <a:ea typeface="Poppins Bold"/>
                <a:cs typeface="Poppins Bold"/>
                <a:sym typeface="Poppins Bold"/>
              </a:rPr>
              <a:t>* Đồ thị (graph): đỉnh, cạnh, trọng số.</a:t>
            </a:r>
            <a:r>
              <a:rPr lang="en-US" sz="3188">
                <a:solidFill>
                  <a:srgbClr val="063050"/>
                </a:solidFill>
                <a:latin typeface="Poppins"/>
                <a:ea typeface="Poppins"/>
                <a:cs typeface="Poppins"/>
                <a:sym typeface="Poppins"/>
              </a:rPr>
              <a:t> </a:t>
            </a:r>
          </a:p>
          <a:p>
            <a:pPr algn="just">
              <a:lnSpc>
                <a:spcPts val="3730"/>
              </a:lnSpc>
            </a:pPr>
            <a:r>
              <a:rPr lang="en-US" sz="3188">
                <a:solidFill>
                  <a:srgbClr val="063050"/>
                </a:solidFill>
                <a:latin typeface="Poppins"/>
                <a:ea typeface="Poppins"/>
                <a:cs typeface="Poppins"/>
                <a:sym typeface="Poppins"/>
              </a:rPr>
              <a:t>Đồ thị được sử dụng để biểu diễn mối quan hệ giữa các điểm dữ liệu dưới dạng các đỉnh (nodes) và các cạnh (edges). Mỗi cạnh có thể có một trọng số (weight), thể hiện mức độ mạnh yếu của sự kết nối giữa các điểm. </a:t>
            </a:r>
          </a:p>
          <a:p>
            <a:pPr algn="just">
              <a:lnSpc>
                <a:spcPts val="3730"/>
              </a:lnSpc>
            </a:pPr>
            <a:r>
              <a:rPr lang="en-US" b="true" sz="3188">
                <a:solidFill>
                  <a:srgbClr val="063050"/>
                </a:solidFill>
                <a:latin typeface="Poppins Bold"/>
                <a:ea typeface="Poppins Bold"/>
                <a:cs typeface="Poppins Bold"/>
                <a:sym typeface="Poppins Bold"/>
              </a:rPr>
              <a:t>1. Đỉnh (Vertex/</a:t>
            </a:r>
            <a:r>
              <a:rPr lang="en-US" b="true" sz="3188">
                <a:solidFill>
                  <a:srgbClr val="063050"/>
                </a:solidFill>
                <a:latin typeface="Poppins Bold"/>
                <a:ea typeface="Poppins Bold"/>
                <a:cs typeface="Poppins Bold"/>
                <a:sym typeface="Poppins Bold"/>
              </a:rPr>
              <a:t>Node)</a:t>
            </a:r>
          </a:p>
          <a:p>
            <a:pPr algn="just">
              <a:lnSpc>
                <a:spcPts val="3730"/>
              </a:lnSpc>
            </a:pPr>
            <a:r>
              <a:rPr lang="en-US" sz="3188">
                <a:solidFill>
                  <a:srgbClr val="063050"/>
                </a:solidFill>
                <a:latin typeface="Poppins"/>
                <a:ea typeface="Poppins"/>
                <a:cs typeface="Poppins"/>
                <a:sym typeface="Poppins"/>
              </a:rPr>
              <a:t>Đỉnh (hoặc nút) là một thành phần cơ bản của đồ thị, đại diện cho một đối tượng hoặc một điểm dữ liệu trong không gian.</a:t>
            </a:r>
          </a:p>
          <a:p>
            <a:pPr algn="just" marL="688453" indent="-344227" lvl="1">
              <a:lnSpc>
                <a:spcPts val="3730"/>
              </a:lnSpc>
              <a:buFont typeface="Arial"/>
              <a:buChar char="•"/>
            </a:pPr>
            <a:r>
              <a:rPr lang="en-US" sz="3188">
                <a:solidFill>
                  <a:srgbClr val="063050"/>
                </a:solidFill>
                <a:latin typeface="Poppins"/>
                <a:ea typeface="Poppins"/>
                <a:cs typeface="Poppins"/>
                <a:sym typeface="Poppins"/>
              </a:rPr>
              <a:t>Trong Spectral Clustering, mỗi đỉnh thường đại diện cho một điểm dữ liệu trong tập dữ liệu.</a:t>
            </a:r>
          </a:p>
          <a:p>
            <a:pPr algn="just" marL="688453" indent="-344227" lvl="1">
              <a:lnSpc>
                <a:spcPts val="3730"/>
              </a:lnSpc>
              <a:buFont typeface="Arial"/>
              <a:buChar char="•"/>
            </a:pPr>
            <a:r>
              <a:rPr lang="en-US" sz="3188">
                <a:solidFill>
                  <a:srgbClr val="063050"/>
                </a:solidFill>
                <a:latin typeface="Poppins"/>
                <a:ea typeface="Poppins"/>
                <a:cs typeface="Poppins"/>
                <a:sym typeface="Poppins"/>
              </a:rPr>
              <a:t>Ví dụ: nếu bạn có 100 điểm dữ liệu trong không gian 2D, thì bạn sẽ có 100 đỉnh trong đồ thị, mỗi đỉnh đại diện cho một điểm dữ liệu.</a:t>
            </a:r>
          </a:p>
          <a:p>
            <a:pPr algn="just">
              <a:lnSpc>
                <a:spcPts val="3730"/>
              </a:lnSpc>
            </a:pPr>
          </a:p>
        </p:txBody>
      </p:sp>
      <p:sp>
        <p:nvSpPr>
          <p:cNvPr name="Freeform 10" id="10"/>
          <p:cNvSpPr/>
          <p:nvPr/>
        </p:nvSpPr>
        <p:spPr>
          <a:xfrm flipH="false" flipV="false" rot="0">
            <a:off x="13104226" y="4028996"/>
            <a:ext cx="5183774" cy="4869624"/>
          </a:xfrm>
          <a:custGeom>
            <a:avLst/>
            <a:gdLst/>
            <a:ahLst/>
            <a:cxnLst/>
            <a:rect r="r" b="b" t="t" l="l"/>
            <a:pathLst>
              <a:path h="4869624" w="5183774">
                <a:moveTo>
                  <a:pt x="0" y="0"/>
                </a:moveTo>
                <a:lnTo>
                  <a:pt x="5183774" y="0"/>
                </a:lnTo>
                <a:lnTo>
                  <a:pt x="5183774" y="4869624"/>
                </a:lnTo>
                <a:lnTo>
                  <a:pt x="0" y="4869624"/>
                </a:lnTo>
                <a:lnTo>
                  <a:pt x="0" y="0"/>
                </a:lnTo>
                <a:close/>
              </a:path>
            </a:pathLst>
          </a:custGeom>
          <a:blipFill>
            <a:blip r:embed="rId6"/>
            <a:stretch>
              <a:fillRect l="0" t="0" r="-111742" b="0"/>
            </a:stretch>
          </a:blipFill>
        </p:spPr>
      </p:sp>
      <p:sp>
        <p:nvSpPr>
          <p:cNvPr name="TextBox 11" id="11"/>
          <p:cNvSpPr txBox="true"/>
          <p:nvPr/>
        </p:nvSpPr>
        <p:spPr>
          <a:xfrm rot="0">
            <a:off x="1028700" y="594014"/>
            <a:ext cx="16230600"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Spectral Clustering :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7154126" cy="2191512"/>
            <a:chOff x="0" y="0"/>
            <a:chExt cx="4517959" cy="577188"/>
          </a:xfrm>
        </p:grpSpPr>
        <p:sp>
          <p:nvSpPr>
            <p:cNvPr name="Freeform 5" id="5"/>
            <p:cNvSpPr/>
            <p:nvPr/>
          </p:nvSpPr>
          <p:spPr>
            <a:xfrm flipH="false" flipV="false" rot="0">
              <a:off x="0" y="0"/>
              <a:ext cx="4517959" cy="577188"/>
            </a:xfrm>
            <a:custGeom>
              <a:avLst/>
              <a:gdLst/>
              <a:ahLst/>
              <a:cxnLst/>
              <a:rect r="r" b="b" t="t" l="l"/>
              <a:pathLst>
                <a:path h="577188" w="4517959">
                  <a:moveTo>
                    <a:pt x="0" y="0"/>
                  </a:moveTo>
                  <a:lnTo>
                    <a:pt x="4517959" y="0"/>
                  </a:lnTo>
                  <a:lnTo>
                    <a:pt x="4517959" y="577188"/>
                  </a:lnTo>
                  <a:lnTo>
                    <a:pt x="0" y="577188"/>
                  </a:lnTo>
                  <a:close/>
                </a:path>
              </a:pathLst>
            </a:custGeom>
            <a:solidFill>
              <a:srgbClr val="2B59C3">
                <a:alpha val="71765"/>
              </a:srgbClr>
            </a:solidFill>
          </p:spPr>
        </p:sp>
        <p:sp>
          <p:nvSpPr>
            <p:cNvPr name="TextBox 6" id="6"/>
            <p:cNvSpPr txBox="true"/>
            <p:nvPr/>
          </p:nvSpPr>
          <p:spPr>
            <a:xfrm>
              <a:off x="0" y="28575"/>
              <a:ext cx="4517959" cy="548613"/>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8" id="8"/>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028700" y="594014"/>
            <a:ext cx="16230600"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Spectral Clustering : </a:t>
            </a:r>
          </a:p>
        </p:txBody>
      </p:sp>
      <p:sp>
        <p:nvSpPr>
          <p:cNvPr name="TextBox 10" id="10"/>
          <p:cNvSpPr txBox="true"/>
          <p:nvPr/>
        </p:nvSpPr>
        <p:spPr>
          <a:xfrm rot="0">
            <a:off x="650186" y="2677746"/>
            <a:ext cx="17481875" cy="7741621"/>
          </a:xfrm>
          <a:prstGeom prst="rect">
            <a:avLst/>
          </a:prstGeom>
        </p:spPr>
        <p:txBody>
          <a:bodyPr anchor="t" rtlCol="false" tIns="0" lIns="0" bIns="0" rIns="0">
            <a:spAutoFit/>
          </a:bodyPr>
          <a:lstStyle/>
          <a:p>
            <a:pPr algn="just">
              <a:lnSpc>
                <a:spcPts val="3401"/>
              </a:lnSpc>
            </a:pPr>
            <a:r>
              <a:rPr lang="en-US" sz="2882" b="true">
                <a:solidFill>
                  <a:srgbClr val="063050"/>
                </a:solidFill>
                <a:latin typeface="Poppins Bold"/>
                <a:ea typeface="Poppins Bold"/>
                <a:cs typeface="Poppins Bold"/>
                <a:sym typeface="Poppins Bold"/>
              </a:rPr>
              <a:t>2. Cạnh (Edge)</a:t>
            </a:r>
          </a:p>
          <a:p>
            <a:pPr algn="just">
              <a:lnSpc>
                <a:spcPts val="3401"/>
              </a:lnSpc>
            </a:pPr>
            <a:r>
              <a:rPr lang="en-US" sz="2882">
                <a:solidFill>
                  <a:srgbClr val="063050"/>
                </a:solidFill>
                <a:latin typeface="Poppins"/>
                <a:ea typeface="Poppins"/>
                <a:cs typeface="Poppins"/>
                <a:sym typeface="Poppins"/>
              </a:rPr>
              <a:t>Cạnh (hoặc đường nối) là các kết nối giữa các đỉnh trong đồ thị, thể hiện mối quan hệ hoặc sự tương đồng giữa hai điểm dữ liệu.</a:t>
            </a:r>
          </a:p>
          <a:p>
            <a:pPr algn="just" marL="622326" indent="-311163" lvl="1">
              <a:lnSpc>
                <a:spcPts val="3401"/>
              </a:lnSpc>
              <a:buFont typeface="Arial"/>
              <a:buChar char="•"/>
            </a:pPr>
            <a:r>
              <a:rPr lang="en-US" sz="2882">
                <a:solidFill>
                  <a:srgbClr val="063050"/>
                </a:solidFill>
                <a:latin typeface="Poppins"/>
                <a:ea typeface="Poppins"/>
                <a:cs typeface="Poppins"/>
                <a:sym typeface="Poppins"/>
              </a:rPr>
              <a:t>Trong Spectral Clustering, các cạnh giữa các đỉnh thường được xác định dựa trên sự tương đồng hoặc khoảng cách giữa các điểm dữ liệu.</a:t>
            </a:r>
          </a:p>
          <a:p>
            <a:pPr algn="just" marL="622326" indent="-311163" lvl="1">
              <a:lnSpc>
                <a:spcPts val="3401"/>
              </a:lnSpc>
              <a:buFont typeface="Arial"/>
              <a:buChar char="•"/>
            </a:pPr>
            <a:r>
              <a:rPr lang="en-US" sz="2882">
                <a:solidFill>
                  <a:srgbClr val="063050"/>
                </a:solidFill>
                <a:latin typeface="Poppins"/>
                <a:ea typeface="Poppins"/>
                <a:cs typeface="Poppins"/>
                <a:sym typeface="Poppins"/>
              </a:rPr>
              <a:t>Nếu hai điểm dữ liệu Pi​ và Pj​ có sự tương đồng lớn (ví dụ, nếu chúng gần nhau trong không gian), thì có thể sẽ có một cạnh nối giữa chúng.</a:t>
            </a:r>
          </a:p>
          <a:p>
            <a:pPr algn="just" marL="622326" indent="-311163" lvl="1">
              <a:lnSpc>
                <a:spcPts val="3401"/>
              </a:lnSpc>
              <a:buFont typeface="Arial"/>
              <a:buChar char="•"/>
            </a:pPr>
            <a:r>
              <a:rPr lang="en-US" sz="2882">
                <a:solidFill>
                  <a:srgbClr val="063050"/>
                </a:solidFill>
                <a:latin typeface="Poppins"/>
                <a:ea typeface="Poppins"/>
                <a:cs typeface="Poppins"/>
                <a:sym typeface="Poppins"/>
              </a:rPr>
              <a:t>Cạnh có thể có trọng số, tức là độ mạnh yếu của mối quan hệ giữa các điểm được biểu diễn bằng giá trị trọng số này.</a:t>
            </a:r>
          </a:p>
          <a:p>
            <a:pPr algn="just">
              <a:lnSpc>
                <a:spcPts val="3401"/>
              </a:lnSpc>
            </a:pPr>
            <a:r>
              <a:rPr lang="en-US" b="true" sz="2882">
                <a:solidFill>
                  <a:srgbClr val="063050"/>
                </a:solidFill>
                <a:latin typeface="Poppins Bold"/>
                <a:ea typeface="Poppins Bold"/>
                <a:cs typeface="Poppins Bold"/>
                <a:sym typeface="Poppins Bold"/>
              </a:rPr>
              <a:t>3. Trọng Số Cạnh (Edge Weight)</a:t>
            </a:r>
          </a:p>
          <a:p>
            <a:pPr algn="just">
              <a:lnSpc>
                <a:spcPts val="3401"/>
              </a:lnSpc>
            </a:pPr>
            <a:r>
              <a:rPr lang="en-US" sz="2882">
                <a:solidFill>
                  <a:srgbClr val="063050"/>
                </a:solidFill>
                <a:latin typeface="Poppins"/>
                <a:ea typeface="Poppins"/>
                <a:cs typeface="Poppins"/>
                <a:sym typeface="Poppins"/>
              </a:rPr>
              <a:t>Trọng số của cạnh đại diện cho mức độ mạnh yếu của mối quan hệ giữa hai đỉnh. Trọng số này có thể được xác định dựa trên nhiều yếu tố, nhưng phổ biến nhất là sự tương đồng giữa các điểm dữ liệu.</a:t>
            </a:r>
          </a:p>
          <a:p>
            <a:pPr algn="just" marL="622326" indent="-311163" lvl="1">
              <a:lnSpc>
                <a:spcPts val="3401"/>
              </a:lnSpc>
              <a:buFont typeface="Arial"/>
              <a:buChar char="•"/>
            </a:pPr>
            <a:r>
              <a:rPr lang="en-US" sz="2882">
                <a:solidFill>
                  <a:srgbClr val="063050"/>
                </a:solidFill>
                <a:latin typeface="Poppins"/>
                <a:ea typeface="Poppins"/>
                <a:cs typeface="Poppins"/>
                <a:sym typeface="Poppins"/>
              </a:rPr>
              <a:t>Sự tương đồng giữa hai điểm Pi​ và Pj​ có thể được tính bằng một số hàm hạt nhân, như hàm hạt nhân Gaussian. </a:t>
            </a:r>
          </a:p>
          <a:p>
            <a:pPr algn="just" marL="1244653" indent="-414884" lvl="2">
              <a:lnSpc>
                <a:spcPts val="3401"/>
              </a:lnSpc>
              <a:buFont typeface="Arial"/>
              <a:buChar char="⚬"/>
            </a:pPr>
            <a:r>
              <a:rPr lang="en-US" b="true" sz="2882">
                <a:solidFill>
                  <a:srgbClr val="063050"/>
                </a:solidFill>
                <a:latin typeface="Poppins Bold"/>
                <a:ea typeface="Poppins Bold"/>
                <a:cs typeface="Poppins Bold"/>
                <a:sym typeface="Poppins Bold"/>
              </a:rPr>
              <a:t>Trọng số cao</a:t>
            </a:r>
            <a:r>
              <a:rPr lang="en-US" sz="2882">
                <a:solidFill>
                  <a:srgbClr val="063050"/>
                </a:solidFill>
                <a:latin typeface="Poppins"/>
                <a:ea typeface="Poppins"/>
                <a:cs typeface="Poppins"/>
                <a:sym typeface="Poppins"/>
              </a:rPr>
              <a:t> có nghĩa là </a:t>
            </a:r>
            <a:r>
              <a:rPr lang="en-US" b="true" sz="2882">
                <a:solidFill>
                  <a:srgbClr val="063050"/>
                </a:solidFill>
                <a:latin typeface="Poppins Bold"/>
                <a:ea typeface="Poppins Bold"/>
                <a:cs typeface="Poppins Bold"/>
                <a:sym typeface="Poppins Bold"/>
              </a:rPr>
              <a:t>các điểm dữ liệu gần nhau</a:t>
            </a:r>
            <a:r>
              <a:rPr lang="en-US" sz="2882">
                <a:solidFill>
                  <a:srgbClr val="063050"/>
                </a:solidFill>
                <a:latin typeface="Poppins"/>
                <a:ea typeface="Poppins"/>
                <a:cs typeface="Poppins"/>
                <a:sym typeface="Poppins"/>
              </a:rPr>
              <a:t> hoặc </a:t>
            </a:r>
            <a:r>
              <a:rPr lang="en-US" b="true" sz="2882">
                <a:solidFill>
                  <a:srgbClr val="063050"/>
                </a:solidFill>
                <a:latin typeface="Poppins Bold"/>
                <a:ea typeface="Poppins Bold"/>
                <a:cs typeface="Poppins Bold"/>
                <a:sym typeface="Poppins Bold"/>
              </a:rPr>
              <a:t>có sự tương đồng lớn</a:t>
            </a:r>
            <a:r>
              <a:rPr lang="en-US" sz="2882">
                <a:solidFill>
                  <a:srgbClr val="063050"/>
                </a:solidFill>
                <a:latin typeface="Poppins"/>
                <a:ea typeface="Poppins"/>
                <a:cs typeface="Poppins"/>
                <a:sym typeface="Poppins"/>
              </a:rPr>
              <a:t>.</a:t>
            </a:r>
          </a:p>
          <a:p>
            <a:pPr algn="just" marL="1244653" indent="-414884" lvl="2">
              <a:lnSpc>
                <a:spcPts val="3401"/>
              </a:lnSpc>
              <a:buFont typeface="Arial"/>
              <a:buChar char="⚬"/>
            </a:pPr>
            <a:r>
              <a:rPr lang="en-US" b="true" sz="2882">
                <a:solidFill>
                  <a:srgbClr val="063050"/>
                </a:solidFill>
                <a:latin typeface="Poppins Bold"/>
                <a:ea typeface="Poppins Bold"/>
                <a:cs typeface="Poppins Bold"/>
                <a:sym typeface="Poppins Bold"/>
              </a:rPr>
              <a:t>Trọng số thấp</a:t>
            </a:r>
            <a:r>
              <a:rPr lang="en-US" sz="2882">
                <a:solidFill>
                  <a:srgbClr val="063050"/>
                </a:solidFill>
                <a:latin typeface="Poppins"/>
                <a:ea typeface="Poppins"/>
                <a:cs typeface="Poppins"/>
                <a:sym typeface="Poppins"/>
              </a:rPr>
              <a:t> có nghĩa là </a:t>
            </a:r>
            <a:r>
              <a:rPr lang="en-US" b="true" sz="2882">
                <a:solidFill>
                  <a:srgbClr val="063050"/>
                </a:solidFill>
                <a:latin typeface="Poppins Bold"/>
                <a:ea typeface="Poppins Bold"/>
                <a:cs typeface="Poppins Bold"/>
                <a:sym typeface="Poppins Bold"/>
              </a:rPr>
              <a:t>các điểm dữ liệu xa nhau</a:t>
            </a:r>
            <a:r>
              <a:rPr lang="en-US" sz="2882">
                <a:solidFill>
                  <a:srgbClr val="063050"/>
                </a:solidFill>
                <a:latin typeface="Poppins"/>
                <a:ea typeface="Poppins"/>
                <a:cs typeface="Poppins"/>
                <a:sym typeface="Poppins"/>
              </a:rPr>
              <a:t> hoặc </a:t>
            </a:r>
            <a:r>
              <a:rPr lang="en-US" b="true" sz="2882">
                <a:solidFill>
                  <a:srgbClr val="063050"/>
                </a:solidFill>
                <a:latin typeface="Poppins Bold"/>
                <a:ea typeface="Poppins Bold"/>
                <a:cs typeface="Poppins Bold"/>
                <a:sym typeface="Poppins Bold"/>
              </a:rPr>
              <a:t>có sự tương đồng nhỏ</a:t>
            </a:r>
            <a:r>
              <a:rPr lang="en-US" sz="2882">
                <a:solidFill>
                  <a:srgbClr val="063050"/>
                </a:solidFill>
                <a:latin typeface="Poppins"/>
                <a:ea typeface="Poppins"/>
                <a:cs typeface="Poppins"/>
                <a:sym typeface="Poppins"/>
              </a:rPr>
              <a:t>.</a:t>
            </a:r>
          </a:p>
          <a:p>
            <a:pPr algn="just">
              <a:lnSpc>
                <a:spcPts val="3401"/>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7154126" cy="2191512"/>
            <a:chOff x="0" y="0"/>
            <a:chExt cx="4517959" cy="577188"/>
          </a:xfrm>
        </p:grpSpPr>
        <p:sp>
          <p:nvSpPr>
            <p:cNvPr name="Freeform 5" id="5"/>
            <p:cNvSpPr/>
            <p:nvPr/>
          </p:nvSpPr>
          <p:spPr>
            <a:xfrm flipH="false" flipV="false" rot="0">
              <a:off x="0" y="0"/>
              <a:ext cx="4517959" cy="577188"/>
            </a:xfrm>
            <a:custGeom>
              <a:avLst/>
              <a:gdLst/>
              <a:ahLst/>
              <a:cxnLst/>
              <a:rect r="r" b="b" t="t" l="l"/>
              <a:pathLst>
                <a:path h="577188" w="4517959">
                  <a:moveTo>
                    <a:pt x="0" y="0"/>
                  </a:moveTo>
                  <a:lnTo>
                    <a:pt x="4517959" y="0"/>
                  </a:lnTo>
                  <a:lnTo>
                    <a:pt x="4517959" y="577188"/>
                  </a:lnTo>
                  <a:lnTo>
                    <a:pt x="0" y="577188"/>
                  </a:lnTo>
                  <a:close/>
                </a:path>
              </a:pathLst>
            </a:custGeom>
            <a:solidFill>
              <a:srgbClr val="2B59C3">
                <a:alpha val="71765"/>
              </a:srgbClr>
            </a:solidFill>
          </p:spPr>
        </p:sp>
        <p:sp>
          <p:nvSpPr>
            <p:cNvPr name="TextBox 6" id="6"/>
            <p:cNvSpPr txBox="true"/>
            <p:nvPr/>
          </p:nvSpPr>
          <p:spPr>
            <a:xfrm>
              <a:off x="0" y="28575"/>
              <a:ext cx="4517959" cy="548613"/>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8" id="8"/>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6986741" y="4707003"/>
            <a:ext cx="11301259" cy="5579997"/>
          </a:xfrm>
          <a:custGeom>
            <a:avLst/>
            <a:gdLst/>
            <a:ahLst/>
            <a:cxnLst/>
            <a:rect r="r" b="b" t="t" l="l"/>
            <a:pathLst>
              <a:path h="5579997" w="11301259">
                <a:moveTo>
                  <a:pt x="0" y="0"/>
                </a:moveTo>
                <a:lnTo>
                  <a:pt x="11301259" y="0"/>
                </a:lnTo>
                <a:lnTo>
                  <a:pt x="11301259" y="5579997"/>
                </a:lnTo>
                <a:lnTo>
                  <a:pt x="0" y="5579997"/>
                </a:lnTo>
                <a:lnTo>
                  <a:pt x="0" y="0"/>
                </a:lnTo>
                <a:close/>
              </a:path>
            </a:pathLst>
          </a:custGeom>
          <a:blipFill>
            <a:blip r:embed="rId6"/>
            <a:stretch>
              <a:fillRect l="0" t="0" r="0" b="0"/>
            </a:stretch>
          </a:blipFill>
        </p:spPr>
      </p:sp>
      <p:sp>
        <p:nvSpPr>
          <p:cNvPr name="TextBox 10" id="10"/>
          <p:cNvSpPr txBox="true"/>
          <p:nvPr/>
        </p:nvSpPr>
        <p:spPr>
          <a:xfrm rot="0">
            <a:off x="1028700" y="594014"/>
            <a:ext cx="16230600"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Spectral Clustering : </a:t>
            </a:r>
          </a:p>
        </p:txBody>
      </p:sp>
      <p:sp>
        <p:nvSpPr>
          <p:cNvPr name="TextBox 11" id="11"/>
          <p:cNvSpPr txBox="true"/>
          <p:nvPr/>
        </p:nvSpPr>
        <p:spPr>
          <a:xfrm rot="0">
            <a:off x="650186" y="2781316"/>
            <a:ext cx="17394175" cy="2720848"/>
          </a:xfrm>
          <a:prstGeom prst="rect">
            <a:avLst/>
          </a:prstGeom>
        </p:spPr>
        <p:txBody>
          <a:bodyPr anchor="t" rtlCol="false" tIns="0" lIns="0" bIns="0" rIns="0">
            <a:spAutoFit/>
          </a:bodyPr>
          <a:lstStyle/>
          <a:p>
            <a:pPr algn="l">
              <a:lnSpc>
                <a:spcPts val="3595"/>
              </a:lnSpc>
            </a:pPr>
            <a:r>
              <a:rPr lang="en-US" sz="3099">
                <a:solidFill>
                  <a:srgbClr val="063050"/>
                </a:solidFill>
                <a:latin typeface="Poppins"/>
                <a:ea typeface="Poppins"/>
                <a:cs typeface="Poppins"/>
                <a:sym typeface="Poppins"/>
              </a:rPr>
              <a:t>* Ma trận kề (adjacency matrix), ma trận tương đồng. </a:t>
            </a:r>
          </a:p>
          <a:p>
            <a:pPr algn="l">
              <a:lnSpc>
                <a:spcPts val="3595"/>
              </a:lnSpc>
            </a:pPr>
            <a:r>
              <a:rPr lang="en-US" sz="3099">
                <a:solidFill>
                  <a:srgbClr val="063050"/>
                </a:solidFill>
                <a:latin typeface="Poppins"/>
                <a:ea typeface="Poppins"/>
                <a:cs typeface="Poppins"/>
                <a:sym typeface="Poppins"/>
              </a:rPr>
              <a:t> </a:t>
            </a:r>
            <a:r>
              <a:rPr lang="en-US" sz="3099" b="true">
                <a:solidFill>
                  <a:srgbClr val="063050"/>
                </a:solidFill>
                <a:latin typeface="Poppins Bold"/>
                <a:ea typeface="Poppins Bold"/>
                <a:cs typeface="Poppins Bold"/>
                <a:sym typeface="Poppins Bold"/>
              </a:rPr>
              <a:t>1. Ma Trận Kề (Adjacency Matrix)</a:t>
            </a:r>
            <a:r>
              <a:rPr lang="en-US" sz="3099">
                <a:solidFill>
                  <a:srgbClr val="063050"/>
                </a:solidFill>
                <a:latin typeface="Poppins"/>
                <a:ea typeface="Poppins"/>
                <a:cs typeface="Poppins"/>
                <a:sym typeface="Poppins"/>
              </a:rPr>
              <a:t> : Ma trận kề là một ma trận vuông mô tả mối quan hệ giữa các đỉnh trong đồ thị. Nếu đồ thị là vô hướng (undirected), ma trận kề là đối xứng. Các phần tử trong ma trận kề thể hiện mức độ kết nối (liên kết) giữa các đỉnh của đồ thị.</a:t>
            </a:r>
          </a:p>
          <a:p>
            <a:pPr algn="l">
              <a:lnSpc>
                <a:spcPts val="3595"/>
              </a:lnSpc>
            </a:pPr>
          </a:p>
          <a:p>
            <a:pPr algn="l">
              <a:lnSpc>
                <a:spcPts val="3595"/>
              </a:lnSpc>
            </a:pPr>
          </a:p>
        </p:txBody>
      </p:sp>
      <p:sp>
        <p:nvSpPr>
          <p:cNvPr name="TextBox 12" id="12"/>
          <p:cNvSpPr txBox="true"/>
          <p:nvPr/>
        </p:nvSpPr>
        <p:spPr>
          <a:xfrm rot="0">
            <a:off x="219381" y="5796407"/>
            <a:ext cx="6642642" cy="2560574"/>
          </a:xfrm>
          <a:prstGeom prst="rect">
            <a:avLst/>
          </a:prstGeom>
        </p:spPr>
        <p:txBody>
          <a:bodyPr anchor="t" rtlCol="false" tIns="0" lIns="0" bIns="0" rIns="0">
            <a:spAutoFit/>
          </a:bodyPr>
          <a:lstStyle/>
          <a:p>
            <a:pPr algn="ctr">
              <a:lnSpc>
                <a:spcPts val="3327"/>
              </a:lnSpc>
              <a:spcBef>
                <a:spcPct val="0"/>
              </a:spcBef>
            </a:pPr>
            <a:r>
              <a:rPr lang="en-US" sz="3199">
                <a:solidFill>
                  <a:srgbClr val="063050"/>
                </a:solidFill>
                <a:latin typeface="Poppins"/>
                <a:ea typeface="Poppins"/>
                <a:cs typeface="Poppins"/>
                <a:sym typeface="Poppins"/>
              </a:rPr>
              <a:t>Cho đồ thị G = (V, E) với V là tập gồm các đỉnh và E là tập gồm các cạnh. Mỗi cạnh thuộc E sẽ gồm 2 đỉnh trong tập V - một cặp đỉnh (𝑣_𝑖, 𝑣_𝑗), với trọng số cạnh là 𝑤_𝑖𝑗.</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7154126" cy="2191512"/>
            <a:chOff x="0" y="0"/>
            <a:chExt cx="4517959" cy="577188"/>
          </a:xfrm>
        </p:grpSpPr>
        <p:sp>
          <p:nvSpPr>
            <p:cNvPr name="Freeform 5" id="5"/>
            <p:cNvSpPr/>
            <p:nvPr/>
          </p:nvSpPr>
          <p:spPr>
            <a:xfrm flipH="false" flipV="false" rot="0">
              <a:off x="0" y="0"/>
              <a:ext cx="4517959" cy="577188"/>
            </a:xfrm>
            <a:custGeom>
              <a:avLst/>
              <a:gdLst/>
              <a:ahLst/>
              <a:cxnLst/>
              <a:rect r="r" b="b" t="t" l="l"/>
              <a:pathLst>
                <a:path h="577188" w="4517959">
                  <a:moveTo>
                    <a:pt x="0" y="0"/>
                  </a:moveTo>
                  <a:lnTo>
                    <a:pt x="4517959" y="0"/>
                  </a:lnTo>
                  <a:lnTo>
                    <a:pt x="4517959" y="577188"/>
                  </a:lnTo>
                  <a:lnTo>
                    <a:pt x="0" y="577188"/>
                  </a:lnTo>
                  <a:close/>
                </a:path>
              </a:pathLst>
            </a:custGeom>
            <a:solidFill>
              <a:srgbClr val="2B59C3">
                <a:alpha val="71765"/>
              </a:srgbClr>
            </a:solidFill>
          </p:spPr>
        </p:sp>
        <p:sp>
          <p:nvSpPr>
            <p:cNvPr name="TextBox 6" id="6"/>
            <p:cNvSpPr txBox="true"/>
            <p:nvPr/>
          </p:nvSpPr>
          <p:spPr>
            <a:xfrm>
              <a:off x="0" y="28575"/>
              <a:ext cx="4517959" cy="548613"/>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8" id="8"/>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028700" y="594014"/>
            <a:ext cx="16230600"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Spectral Clustering : </a:t>
            </a:r>
          </a:p>
        </p:txBody>
      </p:sp>
      <p:sp>
        <p:nvSpPr>
          <p:cNvPr name="TextBox 10" id="10"/>
          <p:cNvSpPr txBox="true"/>
          <p:nvPr/>
        </p:nvSpPr>
        <p:spPr>
          <a:xfrm rot="0">
            <a:off x="367615" y="2089447"/>
            <a:ext cx="17920385" cy="8271566"/>
          </a:xfrm>
          <a:prstGeom prst="rect">
            <a:avLst/>
          </a:prstGeom>
        </p:spPr>
        <p:txBody>
          <a:bodyPr anchor="t" rtlCol="false" tIns="0" lIns="0" bIns="0" rIns="0">
            <a:spAutoFit/>
          </a:bodyPr>
          <a:lstStyle/>
          <a:p>
            <a:pPr algn="just">
              <a:lnSpc>
                <a:spcPts val="3622"/>
              </a:lnSpc>
            </a:pPr>
          </a:p>
          <a:p>
            <a:pPr algn="just" marL="657281" indent="-328641" lvl="1">
              <a:lnSpc>
                <a:spcPts val="3622"/>
              </a:lnSpc>
              <a:buFont typeface="Arial"/>
              <a:buChar char="•"/>
            </a:pPr>
            <a:r>
              <a:rPr lang="en-US" b="true" sz="3044">
                <a:solidFill>
                  <a:srgbClr val="063050"/>
                </a:solidFill>
                <a:latin typeface="Poppins Bold"/>
                <a:ea typeface="Poppins Bold"/>
                <a:cs typeface="Poppins Bold"/>
                <a:sym typeface="Poppins Bold"/>
              </a:rPr>
              <a:t>Similarity Graphs trong Clustering</a:t>
            </a:r>
          </a:p>
          <a:p>
            <a:pPr algn="just" marL="657281" indent="-328641" lvl="1">
              <a:lnSpc>
                <a:spcPts val="3622"/>
              </a:lnSpc>
              <a:buAutoNum type="arabicPeriod" startAt="1"/>
            </a:pPr>
            <a:r>
              <a:rPr lang="en-US" b="true" sz="3044">
                <a:solidFill>
                  <a:srgbClr val="063050"/>
                </a:solidFill>
                <a:latin typeface="Poppins Bold"/>
                <a:ea typeface="Poppins Bold"/>
                <a:cs typeface="Poppins Bold"/>
                <a:sym typeface="Poppins Bold"/>
              </a:rPr>
              <a:t>Khái niệm</a:t>
            </a:r>
            <a:r>
              <a:rPr lang="en-US" sz="3044">
                <a:solidFill>
                  <a:srgbClr val="063050"/>
                </a:solidFill>
                <a:latin typeface="Poppins"/>
                <a:ea typeface="Poppins"/>
                <a:cs typeface="Poppins"/>
                <a:sym typeface="Poppins"/>
              </a:rPr>
              <a:t>: Similarity Graph là một mô hình biểu diễn mối quan hệ tương đồng giữa các điểm dữ liệu trong phân cụm. Mỗi điểm dữ liệu là một đỉnh (vertex), và mối quan hệ tương đồng giữa các điểm được biểu diễn dưới dạng các cạnh (edges) với trọng số.</a:t>
            </a:r>
          </a:p>
          <a:p>
            <a:pPr algn="just" marL="657281" indent="-328641" lvl="1">
              <a:lnSpc>
                <a:spcPts val="3622"/>
              </a:lnSpc>
              <a:buAutoNum type="arabicPeriod" startAt="1"/>
            </a:pPr>
            <a:r>
              <a:rPr lang="en-US" b="true" sz="3044">
                <a:solidFill>
                  <a:srgbClr val="063050"/>
                </a:solidFill>
                <a:latin typeface="Poppins Bold"/>
                <a:ea typeface="Poppins Bold"/>
                <a:cs typeface="Poppins Bold"/>
                <a:sym typeface="Poppins Bold"/>
              </a:rPr>
              <a:t>Mục tiêu</a:t>
            </a:r>
            <a:r>
              <a:rPr lang="en-US" sz="3044">
                <a:solidFill>
                  <a:srgbClr val="063050"/>
                </a:solidFill>
                <a:latin typeface="Poppins"/>
                <a:ea typeface="Poppins"/>
                <a:cs typeface="Poppins"/>
                <a:sym typeface="Poppins"/>
              </a:rPr>
              <a:t>: Phân chia dữ liệu thành các nhóm sao cho:</a:t>
            </a:r>
          </a:p>
          <a:p>
            <a:pPr algn="just" marL="1314562" indent="-438187" lvl="2">
              <a:lnSpc>
                <a:spcPts val="3622"/>
              </a:lnSpc>
              <a:buFont typeface="Arial"/>
              <a:buChar char="⚬"/>
            </a:pPr>
            <a:r>
              <a:rPr lang="en-US" sz="3044">
                <a:solidFill>
                  <a:srgbClr val="063050"/>
                </a:solidFill>
                <a:latin typeface="Poppins"/>
                <a:ea typeface="Poppins"/>
                <a:cs typeface="Poppins"/>
                <a:sym typeface="Poppins"/>
              </a:rPr>
              <a:t>Các điểm trong cùng một nhóm có mức độ tương đồng cao.</a:t>
            </a:r>
          </a:p>
          <a:p>
            <a:pPr algn="just" marL="1314562" indent="-438187" lvl="2">
              <a:lnSpc>
                <a:spcPts val="3622"/>
              </a:lnSpc>
              <a:buFont typeface="Arial"/>
              <a:buChar char="⚬"/>
            </a:pPr>
            <a:r>
              <a:rPr lang="en-US" sz="3044">
                <a:solidFill>
                  <a:srgbClr val="063050"/>
                </a:solidFill>
                <a:latin typeface="Poppins"/>
                <a:ea typeface="Poppins"/>
                <a:cs typeface="Poppins"/>
                <a:sym typeface="Poppins"/>
              </a:rPr>
              <a:t>Các điểm ở các nhóm khác nhau có mức độ tương đồng thấp.</a:t>
            </a:r>
          </a:p>
          <a:p>
            <a:pPr algn="just" marL="657281" indent="-328641" lvl="1">
              <a:lnSpc>
                <a:spcPts val="3622"/>
              </a:lnSpc>
              <a:buAutoNum type="arabicPeriod" startAt="1"/>
            </a:pPr>
            <a:r>
              <a:rPr lang="en-US" b="true" sz="3044">
                <a:solidFill>
                  <a:srgbClr val="063050"/>
                </a:solidFill>
                <a:latin typeface="Poppins Bold"/>
                <a:ea typeface="Poppins Bold"/>
                <a:cs typeface="Poppins Bold"/>
                <a:sym typeface="Poppins Bold"/>
              </a:rPr>
              <a:t>Cấu trúc:</a:t>
            </a:r>
          </a:p>
          <a:p>
            <a:pPr algn="just" marL="1314562" indent="-438187" lvl="2">
              <a:lnSpc>
                <a:spcPts val="3622"/>
              </a:lnSpc>
              <a:buFont typeface="Arial"/>
              <a:buChar char="⚬"/>
            </a:pPr>
            <a:r>
              <a:rPr lang="en-US" sz="3044">
                <a:solidFill>
                  <a:srgbClr val="063050"/>
                </a:solidFill>
                <a:latin typeface="Poppins"/>
                <a:ea typeface="Poppins"/>
                <a:cs typeface="Poppins"/>
                <a:sym typeface="Poppins"/>
              </a:rPr>
              <a:t>Đỉnh (Vertex): Đại diện cho mỗi điểm dữ liệu</a:t>
            </a:r>
            <a:r>
              <a:rPr lang="en-US" b="true" sz="3044">
                <a:solidFill>
                  <a:srgbClr val="063050"/>
                </a:solidFill>
                <a:latin typeface="Poppins Bold"/>
                <a:ea typeface="Poppins Bold"/>
                <a:cs typeface="Poppins Bold"/>
                <a:sym typeface="Poppins Bold"/>
              </a:rPr>
              <a:t> xi​</a:t>
            </a:r>
            <a:r>
              <a:rPr lang="en-US" sz="3044">
                <a:solidFill>
                  <a:srgbClr val="063050"/>
                </a:solidFill>
                <a:latin typeface="Poppins"/>
                <a:ea typeface="Poppins"/>
                <a:cs typeface="Poppins"/>
                <a:sym typeface="Poppins"/>
              </a:rPr>
              <a:t>.</a:t>
            </a:r>
          </a:p>
          <a:p>
            <a:pPr algn="just" marL="1314562" indent="-438187" lvl="2">
              <a:lnSpc>
                <a:spcPts val="3622"/>
              </a:lnSpc>
              <a:buFont typeface="Arial"/>
              <a:buChar char="⚬"/>
            </a:pPr>
            <a:r>
              <a:rPr lang="en-US" sz="3044">
                <a:solidFill>
                  <a:srgbClr val="063050"/>
                </a:solidFill>
                <a:latin typeface="Poppins"/>
                <a:ea typeface="Poppins"/>
                <a:cs typeface="Poppins"/>
                <a:sym typeface="Poppins"/>
              </a:rPr>
              <a:t>Cạnh (Edge): Kết nối hai đỉnh</a:t>
            </a:r>
            <a:r>
              <a:rPr lang="en-US" b="true" sz="3044">
                <a:solidFill>
                  <a:srgbClr val="063050"/>
                </a:solidFill>
                <a:latin typeface="Poppins Bold"/>
                <a:ea typeface="Poppins Bold"/>
                <a:cs typeface="Poppins Bold"/>
                <a:sym typeface="Poppins Bold"/>
              </a:rPr>
              <a:t> vi</a:t>
            </a:r>
            <a:r>
              <a:rPr lang="en-US" sz="3044">
                <a:solidFill>
                  <a:srgbClr val="063050"/>
                </a:solidFill>
                <a:latin typeface="Poppins"/>
                <a:ea typeface="Poppins"/>
                <a:cs typeface="Poppins"/>
                <a:sym typeface="Poppins"/>
              </a:rPr>
              <a:t>​ và </a:t>
            </a:r>
            <a:r>
              <a:rPr lang="en-US" b="true" sz="3044">
                <a:solidFill>
                  <a:srgbClr val="063050"/>
                </a:solidFill>
                <a:latin typeface="Poppins Bold"/>
                <a:ea typeface="Poppins Bold"/>
                <a:cs typeface="Poppins Bold"/>
                <a:sym typeface="Poppins Bold"/>
              </a:rPr>
              <a:t>vj</a:t>
            </a:r>
            <a:r>
              <a:rPr lang="en-US" sz="3044">
                <a:solidFill>
                  <a:srgbClr val="063050"/>
                </a:solidFill>
                <a:latin typeface="Poppins"/>
                <a:ea typeface="Poppins"/>
                <a:cs typeface="Poppins"/>
                <a:sym typeface="Poppins"/>
              </a:rPr>
              <a:t>​ nếu sự tương đồng </a:t>
            </a:r>
            <a:r>
              <a:rPr lang="en-US" b="true" sz="3044">
                <a:solidFill>
                  <a:srgbClr val="063050"/>
                </a:solidFill>
                <a:latin typeface="Poppins Bold"/>
                <a:ea typeface="Poppins Bold"/>
                <a:cs typeface="Poppins Bold"/>
                <a:sym typeface="Poppins Bold"/>
              </a:rPr>
              <a:t>sij​&gt;0 </a:t>
            </a:r>
            <a:r>
              <a:rPr lang="en-US" sz="3044">
                <a:solidFill>
                  <a:srgbClr val="063050"/>
                </a:solidFill>
                <a:latin typeface="Poppins"/>
                <a:ea typeface="Poppins"/>
                <a:cs typeface="Poppins"/>
                <a:sym typeface="Poppins"/>
              </a:rPr>
              <a:t>hoặc vượt ngưỡng nhất định.</a:t>
            </a:r>
          </a:p>
          <a:p>
            <a:pPr algn="just" marL="1314562" indent="-438187" lvl="2">
              <a:lnSpc>
                <a:spcPts val="3622"/>
              </a:lnSpc>
              <a:buFont typeface="Arial"/>
              <a:buChar char="⚬"/>
            </a:pPr>
            <a:r>
              <a:rPr lang="en-US" sz="3044">
                <a:solidFill>
                  <a:srgbClr val="063050"/>
                </a:solidFill>
                <a:latin typeface="Poppins"/>
                <a:ea typeface="Poppins"/>
                <a:cs typeface="Poppins"/>
                <a:sym typeface="Poppins"/>
              </a:rPr>
              <a:t>Trọng số cạnh (Edge Weight): Biểu diễn mức độ tương đồng </a:t>
            </a:r>
            <a:r>
              <a:rPr lang="en-US" b="true" sz="3044">
                <a:solidFill>
                  <a:srgbClr val="063050"/>
                </a:solidFill>
                <a:latin typeface="Poppins Bold"/>
                <a:ea typeface="Poppins Bold"/>
                <a:cs typeface="Poppins Bold"/>
                <a:sym typeface="Poppins Bold"/>
              </a:rPr>
              <a:t>sij​</a:t>
            </a:r>
            <a:r>
              <a:rPr lang="en-US" sz="3044">
                <a:solidFill>
                  <a:srgbClr val="063050"/>
                </a:solidFill>
                <a:latin typeface="Poppins"/>
                <a:ea typeface="Poppins"/>
                <a:cs typeface="Poppins"/>
                <a:sym typeface="Poppins"/>
              </a:rPr>
              <a:t> giữa hai điểm dữ liệu.</a:t>
            </a:r>
          </a:p>
          <a:p>
            <a:pPr algn="just" marL="657281" indent="-328641" lvl="1">
              <a:lnSpc>
                <a:spcPts val="3622"/>
              </a:lnSpc>
              <a:buAutoNum type="arabicPeriod" startAt="1"/>
            </a:pPr>
            <a:r>
              <a:rPr lang="en-US" b="true" sz="3044">
                <a:solidFill>
                  <a:srgbClr val="063050"/>
                </a:solidFill>
                <a:latin typeface="Poppins Bold"/>
                <a:ea typeface="Poppins Bold"/>
                <a:cs typeface="Poppins Bold"/>
                <a:sym typeface="Poppins Bold"/>
              </a:rPr>
              <a:t>Đặc điểm:</a:t>
            </a:r>
          </a:p>
          <a:p>
            <a:pPr algn="just" marL="1314562" indent="-438187" lvl="2">
              <a:lnSpc>
                <a:spcPts val="3622"/>
              </a:lnSpc>
              <a:buFont typeface="Arial"/>
              <a:buChar char="⚬"/>
            </a:pPr>
            <a:r>
              <a:rPr lang="en-US" sz="3044">
                <a:solidFill>
                  <a:srgbClr val="063050"/>
                </a:solidFill>
                <a:latin typeface="Poppins"/>
                <a:ea typeface="Poppins"/>
                <a:cs typeface="Poppins"/>
                <a:sym typeface="Poppins"/>
              </a:rPr>
              <a:t>Đồ thị tương đồng thường là đồ thị có trọng số (weighted graph).</a:t>
            </a:r>
          </a:p>
          <a:p>
            <a:pPr algn="just" marL="1314562" indent="-438187" lvl="2">
              <a:lnSpc>
                <a:spcPts val="3622"/>
              </a:lnSpc>
              <a:buFont typeface="Arial"/>
              <a:buChar char="⚬"/>
            </a:pPr>
            <a:r>
              <a:rPr lang="en-US" sz="3044">
                <a:solidFill>
                  <a:srgbClr val="063050"/>
                </a:solidFill>
                <a:latin typeface="Poppins"/>
                <a:ea typeface="Poppins"/>
                <a:cs typeface="Poppins"/>
                <a:sym typeface="Poppins"/>
              </a:rPr>
              <a:t>Các trọng số </a:t>
            </a:r>
            <a:r>
              <a:rPr lang="en-US" b="true" sz="3044">
                <a:solidFill>
                  <a:srgbClr val="063050"/>
                </a:solidFill>
                <a:latin typeface="Poppins Bold"/>
                <a:ea typeface="Poppins Bold"/>
                <a:cs typeface="Poppins Bold"/>
                <a:sym typeface="Poppins Bold"/>
              </a:rPr>
              <a:t>sij</a:t>
            </a:r>
            <a:r>
              <a:rPr lang="en-US" sz="3044">
                <a:solidFill>
                  <a:srgbClr val="063050"/>
                </a:solidFill>
                <a:latin typeface="Poppins"/>
                <a:ea typeface="Poppins"/>
                <a:cs typeface="Poppins"/>
                <a:sym typeface="Poppins"/>
              </a:rPr>
              <a:t>​ có thể được tính bằng hàm </a:t>
            </a:r>
            <a:r>
              <a:rPr lang="en-US" b="true" sz="3044">
                <a:solidFill>
                  <a:srgbClr val="063050"/>
                </a:solidFill>
                <a:latin typeface="Poppins Bold"/>
                <a:ea typeface="Poppins Bold"/>
                <a:cs typeface="Poppins Bold"/>
                <a:sym typeface="Poppins Bold"/>
              </a:rPr>
              <a:t>Gaussian Kernel</a:t>
            </a:r>
            <a:r>
              <a:rPr lang="en-US" sz="3044">
                <a:solidFill>
                  <a:srgbClr val="063050"/>
                </a:solidFill>
                <a:latin typeface="Poppins"/>
                <a:ea typeface="Poppins"/>
                <a:cs typeface="Poppins"/>
                <a:sym typeface="Poppins"/>
              </a:rPr>
              <a:t> hoặc các phương pháp đo tương đồng khác.</a:t>
            </a:r>
          </a:p>
          <a:p>
            <a:pPr algn="just">
              <a:lnSpc>
                <a:spcPts val="3622"/>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7154126" cy="2191512"/>
            <a:chOff x="0" y="0"/>
            <a:chExt cx="4517959" cy="577188"/>
          </a:xfrm>
        </p:grpSpPr>
        <p:sp>
          <p:nvSpPr>
            <p:cNvPr name="Freeform 5" id="5"/>
            <p:cNvSpPr/>
            <p:nvPr/>
          </p:nvSpPr>
          <p:spPr>
            <a:xfrm flipH="false" flipV="false" rot="0">
              <a:off x="0" y="0"/>
              <a:ext cx="4517959" cy="577188"/>
            </a:xfrm>
            <a:custGeom>
              <a:avLst/>
              <a:gdLst/>
              <a:ahLst/>
              <a:cxnLst/>
              <a:rect r="r" b="b" t="t" l="l"/>
              <a:pathLst>
                <a:path h="577188" w="4517959">
                  <a:moveTo>
                    <a:pt x="0" y="0"/>
                  </a:moveTo>
                  <a:lnTo>
                    <a:pt x="4517959" y="0"/>
                  </a:lnTo>
                  <a:lnTo>
                    <a:pt x="4517959" y="577188"/>
                  </a:lnTo>
                  <a:lnTo>
                    <a:pt x="0" y="577188"/>
                  </a:lnTo>
                  <a:close/>
                </a:path>
              </a:pathLst>
            </a:custGeom>
            <a:solidFill>
              <a:srgbClr val="2B59C3">
                <a:alpha val="71765"/>
              </a:srgbClr>
            </a:solidFill>
          </p:spPr>
        </p:sp>
        <p:sp>
          <p:nvSpPr>
            <p:cNvPr name="TextBox 6" id="6"/>
            <p:cNvSpPr txBox="true"/>
            <p:nvPr/>
          </p:nvSpPr>
          <p:spPr>
            <a:xfrm>
              <a:off x="0" y="28575"/>
              <a:ext cx="4517959" cy="548613"/>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8" id="8"/>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473770" y="2478272"/>
            <a:ext cx="17814230" cy="7349109"/>
          </a:xfrm>
          <a:prstGeom prst="rect">
            <a:avLst/>
          </a:prstGeom>
        </p:spPr>
        <p:txBody>
          <a:bodyPr anchor="t" rtlCol="false" tIns="0" lIns="0" bIns="0" rIns="0">
            <a:spAutoFit/>
          </a:bodyPr>
          <a:lstStyle/>
          <a:p>
            <a:pPr algn="l">
              <a:lnSpc>
                <a:spcPts val="3648"/>
              </a:lnSpc>
            </a:pPr>
            <a:r>
              <a:rPr lang="en-US" sz="3200" b="true">
                <a:solidFill>
                  <a:srgbClr val="063050"/>
                </a:solidFill>
                <a:latin typeface="Poppins Bold"/>
                <a:ea typeface="Poppins Bold"/>
                <a:cs typeface="Poppins Bold"/>
                <a:sym typeface="Poppins Bold"/>
              </a:rPr>
              <a:t>Các loại Similarity Graphs phổ biến</a:t>
            </a:r>
          </a:p>
          <a:p>
            <a:pPr algn="l" marL="690881" indent="-345440" lvl="1">
              <a:lnSpc>
                <a:spcPts val="3648"/>
              </a:lnSpc>
              <a:buAutoNum type="arabicPeriod" startAt="1"/>
            </a:pPr>
            <a:r>
              <a:rPr lang="en-US" b="true" sz="3200">
                <a:solidFill>
                  <a:srgbClr val="063050"/>
                </a:solidFill>
                <a:latin typeface="Poppins Bold"/>
                <a:ea typeface="Poppins Bold"/>
                <a:cs typeface="Poppins Bold"/>
                <a:sym typeface="Poppins Bold"/>
              </a:rPr>
              <a:t>ε-neighborhood graph:</a:t>
            </a:r>
          </a:p>
          <a:p>
            <a:pPr algn="l" marL="1381761" indent="-460587" lvl="2">
              <a:lnSpc>
                <a:spcPts val="3648"/>
              </a:lnSpc>
              <a:buFont typeface="Arial"/>
              <a:buChar char="⚬"/>
            </a:pPr>
            <a:r>
              <a:rPr lang="en-US" sz="3200">
                <a:solidFill>
                  <a:srgbClr val="063050"/>
                </a:solidFill>
                <a:latin typeface="Poppins"/>
                <a:ea typeface="Poppins"/>
                <a:cs typeface="Poppins"/>
                <a:sym typeface="Poppins"/>
              </a:rPr>
              <a:t>Đây là loại đồ thị trong đó các điểm dữ liệu</a:t>
            </a:r>
            <a:r>
              <a:rPr lang="en-US" b="true" sz="3200">
                <a:solidFill>
                  <a:srgbClr val="063050"/>
                </a:solidFill>
                <a:latin typeface="Poppins Bold"/>
                <a:ea typeface="Poppins Bold"/>
                <a:cs typeface="Poppins Bold"/>
                <a:sym typeface="Poppins Bold"/>
              </a:rPr>
              <a:t> xi​ </a:t>
            </a:r>
            <a:r>
              <a:rPr lang="en-US" sz="3200">
                <a:solidFill>
                  <a:srgbClr val="063050"/>
                </a:solidFill>
                <a:latin typeface="Poppins"/>
                <a:ea typeface="Poppins"/>
                <a:cs typeface="Poppins"/>
                <a:sym typeface="Poppins"/>
              </a:rPr>
              <a:t>và </a:t>
            </a:r>
            <a:r>
              <a:rPr lang="en-US" b="true" sz="3200">
                <a:solidFill>
                  <a:srgbClr val="063050"/>
                </a:solidFill>
                <a:latin typeface="Poppins Bold"/>
                <a:ea typeface="Poppins Bold"/>
                <a:cs typeface="Poppins Bold"/>
                <a:sym typeface="Poppins Bold"/>
              </a:rPr>
              <a:t>xj</a:t>
            </a:r>
            <a:r>
              <a:rPr lang="en-US" sz="3200">
                <a:solidFill>
                  <a:srgbClr val="063050"/>
                </a:solidFill>
                <a:latin typeface="Poppins"/>
                <a:ea typeface="Poppins"/>
                <a:cs typeface="Poppins"/>
                <a:sym typeface="Poppins"/>
              </a:rPr>
              <a:t>​ sẽ được nối với nhau nếu khoảng cách giữa chúng nhỏ hơn một giá trị ngưỡng </a:t>
            </a:r>
            <a:r>
              <a:rPr lang="en-US" b="true" sz="3200">
                <a:solidFill>
                  <a:srgbClr val="063050"/>
                </a:solidFill>
                <a:latin typeface="Poppins Bold"/>
                <a:ea typeface="Poppins Bold"/>
                <a:cs typeface="Poppins Bold"/>
                <a:sym typeface="Poppins Bold"/>
              </a:rPr>
              <a:t>ε</a:t>
            </a:r>
            <a:r>
              <a:rPr lang="en-US" sz="3200">
                <a:solidFill>
                  <a:srgbClr val="063050"/>
                </a:solidFill>
                <a:latin typeface="Poppins"/>
                <a:ea typeface="Poppins"/>
                <a:cs typeface="Poppins"/>
                <a:sym typeface="Poppins"/>
              </a:rPr>
              <a:t>. Điều này có nghĩa là chúng chỉ kết nối các điểm có khoảng cách</a:t>
            </a:r>
            <a:r>
              <a:rPr lang="en-US" b="true" sz="3200">
                <a:solidFill>
                  <a:srgbClr val="063050"/>
                </a:solidFill>
                <a:latin typeface="Poppins Bold"/>
                <a:ea typeface="Poppins Bold"/>
                <a:cs typeface="Poppins Bold"/>
                <a:sym typeface="Poppins Bold"/>
              </a:rPr>
              <a:t> nhỏ hơn ε</a:t>
            </a:r>
            <a:r>
              <a:rPr lang="en-US" sz="3200">
                <a:solidFill>
                  <a:srgbClr val="063050"/>
                </a:solidFill>
                <a:latin typeface="Poppins"/>
                <a:ea typeface="Poppins"/>
                <a:cs typeface="Poppins"/>
                <a:sym typeface="Poppins"/>
              </a:rPr>
              <a:t>.</a:t>
            </a:r>
          </a:p>
          <a:p>
            <a:pPr algn="l" marL="690881" indent="-345440" lvl="1">
              <a:lnSpc>
                <a:spcPts val="3648"/>
              </a:lnSpc>
              <a:buAutoNum type="arabicPeriod" startAt="1"/>
            </a:pPr>
            <a:r>
              <a:rPr lang="en-US" b="true" sz="3200">
                <a:solidFill>
                  <a:srgbClr val="063050"/>
                </a:solidFill>
                <a:latin typeface="Poppins Bold"/>
                <a:ea typeface="Poppins Bold"/>
                <a:cs typeface="Poppins Bold"/>
                <a:sym typeface="Poppins Bold"/>
              </a:rPr>
              <a:t>k-nearest neighbor graph (k-</a:t>
            </a:r>
            <a:r>
              <a:rPr lang="en-US" b="true" sz="3200">
                <a:solidFill>
                  <a:srgbClr val="063050"/>
                </a:solidFill>
                <a:latin typeface="Poppins Bold"/>
                <a:ea typeface="Poppins Bold"/>
                <a:cs typeface="Poppins Bold"/>
                <a:sym typeface="Poppins Bold"/>
              </a:rPr>
              <a:t>NN graph):</a:t>
            </a:r>
          </a:p>
          <a:p>
            <a:pPr algn="l" marL="1381761" indent="-460587" lvl="2">
              <a:lnSpc>
                <a:spcPts val="3648"/>
              </a:lnSpc>
              <a:buFont typeface="Arial"/>
              <a:buChar char="⚬"/>
            </a:pPr>
            <a:r>
              <a:rPr lang="en-US" sz="3200">
                <a:solidFill>
                  <a:srgbClr val="063050"/>
                </a:solidFill>
                <a:latin typeface="Poppins"/>
                <a:ea typeface="Poppins"/>
                <a:cs typeface="Poppins"/>
                <a:sym typeface="Poppins"/>
              </a:rPr>
              <a:t>Trong loại đồ thị này, mỗi điểm dữ liệu </a:t>
            </a:r>
            <a:r>
              <a:rPr lang="en-US" b="true" sz="3200">
                <a:solidFill>
                  <a:srgbClr val="063050"/>
                </a:solidFill>
                <a:latin typeface="Poppins Bold"/>
                <a:ea typeface="Poppins Bold"/>
                <a:cs typeface="Poppins Bold"/>
                <a:sym typeface="Poppins Bold"/>
              </a:rPr>
              <a:t>xi​</a:t>
            </a:r>
            <a:r>
              <a:rPr lang="en-US" sz="3200">
                <a:solidFill>
                  <a:srgbClr val="063050"/>
                </a:solidFill>
                <a:latin typeface="Poppins"/>
                <a:ea typeface="Poppins"/>
                <a:cs typeface="Poppins"/>
                <a:sym typeface="Poppins"/>
              </a:rPr>
              <a:t> được kết nối với </a:t>
            </a:r>
            <a:r>
              <a:rPr lang="en-US" b="true" sz="3200" i="true">
                <a:solidFill>
                  <a:srgbClr val="063050"/>
                </a:solidFill>
                <a:latin typeface="Poppins Bold Italics"/>
                <a:ea typeface="Poppins Bold Italics"/>
                <a:cs typeface="Poppins Bold Italics"/>
                <a:sym typeface="Poppins Bold Italics"/>
              </a:rPr>
              <a:t>k</a:t>
            </a:r>
            <a:r>
              <a:rPr lang="en-US" sz="3200">
                <a:solidFill>
                  <a:srgbClr val="063050"/>
                </a:solidFill>
                <a:latin typeface="Poppins"/>
                <a:ea typeface="Poppins"/>
                <a:cs typeface="Poppins"/>
                <a:sym typeface="Poppins"/>
              </a:rPr>
              <a:t> điểm dữ liệu gần nhất của nó. </a:t>
            </a:r>
          </a:p>
          <a:p>
            <a:pPr algn="l" marL="1381761" indent="-460587" lvl="2">
              <a:lnSpc>
                <a:spcPts val="3648"/>
              </a:lnSpc>
              <a:buFont typeface="Arial"/>
              <a:buChar char="⚬"/>
            </a:pPr>
            <a:r>
              <a:rPr lang="en-US" sz="3200">
                <a:solidFill>
                  <a:srgbClr val="063050"/>
                </a:solidFill>
                <a:latin typeface="Poppins"/>
                <a:ea typeface="Poppins"/>
                <a:cs typeface="Poppins"/>
                <a:sym typeface="Poppins"/>
              </a:rPr>
              <a:t>Trọng số của các cạnh là mức độ tương đồng giữa các điểm dữ liệu.</a:t>
            </a:r>
          </a:p>
          <a:p>
            <a:pPr algn="l">
              <a:lnSpc>
                <a:spcPts val="3648"/>
              </a:lnSpc>
            </a:pPr>
            <a:r>
              <a:rPr lang="en-US" sz="3200">
                <a:solidFill>
                  <a:srgbClr val="063050"/>
                </a:solidFill>
                <a:latin typeface="Poppins"/>
                <a:ea typeface="Poppins"/>
                <a:cs typeface="Poppins"/>
                <a:sym typeface="Poppins"/>
              </a:rPr>
              <a:t>   3.</a:t>
            </a:r>
            <a:r>
              <a:rPr lang="en-US" b="true" sz="3200">
                <a:solidFill>
                  <a:srgbClr val="063050"/>
                </a:solidFill>
                <a:latin typeface="Poppins Bold"/>
                <a:ea typeface="Poppins Bold"/>
                <a:cs typeface="Poppins Bold"/>
                <a:sym typeface="Poppins Bold"/>
              </a:rPr>
              <a:t> Fully connected graph:</a:t>
            </a:r>
          </a:p>
          <a:p>
            <a:pPr algn="l" marL="1381761" indent="-460587" lvl="2">
              <a:lnSpc>
                <a:spcPts val="3648"/>
              </a:lnSpc>
              <a:buFont typeface="Arial"/>
              <a:buChar char="⚬"/>
            </a:pPr>
            <a:r>
              <a:rPr lang="en-US" sz="3200">
                <a:solidFill>
                  <a:srgbClr val="063050"/>
                </a:solidFill>
                <a:latin typeface="Poppins"/>
                <a:ea typeface="Poppins"/>
                <a:cs typeface="Poppins"/>
                <a:sym typeface="Poppins"/>
              </a:rPr>
              <a:t>Ở đây, mọi điểm dữ liệu đều được kết nối với nhau nếu mức độ tương đồng giữa chúng là dương. Trọng số của các cạnh sẽ bằng mức độ tương đồng </a:t>
            </a:r>
            <a:r>
              <a:rPr lang="en-US" b="true" sz="3200">
                <a:solidFill>
                  <a:srgbClr val="063050"/>
                </a:solidFill>
                <a:latin typeface="Poppins Bold"/>
                <a:ea typeface="Poppins Bold"/>
                <a:cs typeface="Poppins Bold"/>
                <a:sym typeface="Poppins Bold"/>
              </a:rPr>
              <a:t>sij​ </a:t>
            </a:r>
            <a:r>
              <a:rPr lang="en-US" sz="3200">
                <a:solidFill>
                  <a:srgbClr val="063050"/>
                </a:solidFill>
                <a:latin typeface="Poppins"/>
                <a:ea typeface="Poppins"/>
                <a:cs typeface="Poppins"/>
                <a:sym typeface="Poppins"/>
              </a:rPr>
              <a:t>giữa các điểm.</a:t>
            </a:r>
          </a:p>
          <a:p>
            <a:pPr algn="l">
              <a:lnSpc>
                <a:spcPts val="3648"/>
              </a:lnSpc>
            </a:pPr>
            <a:r>
              <a:rPr lang="en-US" sz="3200">
                <a:solidFill>
                  <a:srgbClr val="063050"/>
                </a:solidFill>
                <a:latin typeface="Poppins"/>
                <a:ea typeface="Poppins"/>
                <a:cs typeface="Poppins"/>
                <a:sym typeface="Poppins"/>
              </a:rPr>
              <a:t>Một ví dụ điển hình cho loại đồ thị này là đồ thị sử dụng </a:t>
            </a:r>
            <a:r>
              <a:rPr lang="en-US" b="true" sz="3200">
                <a:solidFill>
                  <a:srgbClr val="063050"/>
                </a:solidFill>
                <a:latin typeface="Poppins Bold"/>
                <a:ea typeface="Poppins Bold"/>
                <a:cs typeface="Poppins Bold"/>
                <a:sym typeface="Poppins Bold"/>
              </a:rPr>
              <a:t>Gaussian similarity function: </a:t>
            </a:r>
          </a:p>
          <a:p>
            <a:pPr algn="l">
              <a:lnSpc>
                <a:spcPts val="3648"/>
              </a:lnSpc>
            </a:pPr>
          </a:p>
          <a:p>
            <a:pPr algn="l">
              <a:lnSpc>
                <a:spcPts val="3648"/>
              </a:lnSpc>
            </a:pPr>
          </a:p>
        </p:txBody>
      </p:sp>
      <p:sp>
        <p:nvSpPr>
          <p:cNvPr name="Freeform 10" id="10"/>
          <p:cNvSpPr/>
          <p:nvPr/>
        </p:nvSpPr>
        <p:spPr>
          <a:xfrm flipH="false" flipV="false" rot="0">
            <a:off x="6115349" y="8933123"/>
            <a:ext cx="6057303" cy="1645485"/>
          </a:xfrm>
          <a:custGeom>
            <a:avLst/>
            <a:gdLst/>
            <a:ahLst/>
            <a:cxnLst/>
            <a:rect r="r" b="b" t="t" l="l"/>
            <a:pathLst>
              <a:path h="1645485" w="6057303">
                <a:moveTo>
                  <a:pt x="0" y="0"/>
                </a:moveTo>
                <a:lnTo>
                  <a:pt x="6057302" y="0"/>
                </a:lnTo>
                <a:lnTo>
                  <a:pt x="6057302" y="1645485"/>
                </a:lnTo>
                <a:lnTo>
                  <a:pt x="0" y="1645485"/>
                </a:lnTo>
                <a:lnTo>
                  <a:pt x="0" y="0"/>
                </a:lnTo>
                <a:close/>
              </a:path>
            </a:pathLst>
          </a:custGeom>
          <a:blipFill>
            <a:blip r:embed="rId6"/>
            <a:stretch>
              <a:fillRect l="-13304" t="-8517" r="-10701" b="-11540"/>
            </a:stretch>
          </a:blipFill>
        </p:spPr>
      </p:sp>
      <p:sp>
        <p:nvSpPr>
          <p:cNvPr name="TextBox 11" id="11"/>
          <p:cNvSpPr txBox="true"/>
          <p:nvPr/>
        </p:nvSpPr>
        <p:spPr>
          <a:xfrm rot="0">
            <a:off x="1028700" y="594014"/>
            <a:ext cx="16230600"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Spectral Clustering :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7154126" cy="2191512"/>
            <a:chOff x="0" y="0"/>
            <a:chExt cx="4517959" cy="577188"/>
          </a:xfrm>
        </p:grpSpPr>
        <p:sp>
          <p:nvSpPr>
            <p:cNvPr name="Freeform 5" id="5"/>
            <p:cNvSpPr/>
            <p:nvPr/>
          </p:nvSpPr>
          <p:spPr>
            <a:xfrm flipH="false" flipV="false" rot="0">
              <a:off x="0" y="0"/>
              <a:ext cx="4517959" cy="577188"/>
            </a:xfrm>
            <a:custGeom>
              <a:avLst/>
              <a:gdLst/>
              <a:ahLst/>
              <a:cxnLst/>
              <a:rect r="r" b="b" t="t" l="l"/>
              <a:pathLst>
                <a:path h="577188" w="4517959">
                  <a:moveTo>
                    <a:pt x="0" y="0"/>
                  </a:moveTo>
                  <a:lnTo>
                    <a:pt x="4517959" y="0"/>
                  </a:lnTo>
                  <a:lnTo>
                    <a:pt x="4517959" y="577188"/>
                  </a:lnTo>
                  <a:lnTo>
                    <a:pt x="0" y="577188"/>
                  </a:lnTo>
                  <a:close/>
                </a:path>
              </a:pathLst>
            </a:custGeom>
            <a:solidFill>
              <a:srgbClr val="2B59C3">
                <a:alpha val="71765"/>
              </a:srgbClr>
            </a:solidFill>
          </p:spPr>
        </p:sp>
        <p:sp>
          <p:nvSpPr>
            <p:cNvPr name="TextBox 6" id="6"/>
            <p:cNvSpPr txBox="true"/>
            <p:nvPr/>
          </p:nvSpPr>
          <p:spPr>
            <a:xfrm>
              <a:off x="0" y="28575"/>
              <a:ext cx="4517959" cy="548613"/>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8" id="8"/>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56922" y="3540681"/>
            <a:ext cx="16489013" cy="5717619"/>
          </a:xfrm>
          <a:custGeom>
            <a:avLst/>
            <a:gdLst/>
            <a:ahLst/>
            <a:cxnLst/>
            <a:rect r="r" b="b" t="t" l="l"/>
            <a:pathLst>
              <a:path h="5717619" w="16489013">
                <a:moveTo>
                  <a:pt x="0" y="0"/>
                </a:moveTo>
                <a:lnTo>
                  <a:pt x="16489013" y="0"/>
                </a:lnTo>
                <a:lnTo>
                  <a:pt x="16489013" y="5717619"/>
                </a:lnTo>
                <a:lnTo>
                  <a:pt x="0" y="5717619"/>
                </a:lnTo>
                <a:lnTo>
                  <a:pt x="0" y="0"/>
                </a:lnTo>
                <a:close/>
              </a:path>
            </a:pathLst>
          </a:custGeom>
          <a:blipFill>
            <a:blip r:embed="rId6"/>
            <a:stretch>
              <a:fillRect l="0" t="0" r="0" b="0"/>
            </a:stretch>
          </a:blipFill>
        </p:spPr>
      </p:sp>
      <p:sp>
        <p:nvSpPr>
          <p:cNvPr name="TextBox 10" id="10"/>
          <p:cNvSpPr txBox="true"/>
          <p:nvPr/>
        </p:nvSpPr>
        <p:spPr>
          <a:xfrm rot="0">
            <a:off x="1028700" y="594014"/>
            <a:ext cx="16230600"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Spectral Clustering :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650186" y="296286"/>
            <a:ext cx="17154126" cy="2191512"/>
            <a:chOff x="0" y="0"/>
            <a:chExt cx="4517959" cy="577188"/>
          </a:xfrm>
        </p:grpSpPr>
        <p:sp>
          <p:nvSpPr>
            <p:cNvPr name="Freeform 4" id="4"/>
            <p:cNvSpPr/>
            <p:nvPr/>
          </p:nvSpPr>
          <p:spPr>
            <a:xfrm flipH="false" flipV="false" rot="0">
              <a:off x="0" y="0"/>
              <a:ext cx="4517959" cy="577188"/>
            </a:xfrm>
            <a:custGeom>
              <a:avLst/>
              <a:gdLst/>
              <a:ahLst/>
              <a:cxnLst/>
              <a:rect r="r" b="b" t="t" l="l"/>
              <a:pathLst>
                <a:path h="577188" w="4517959">
                  <a:moveTo>
                    <a:pt x="0" y="0"/>
                  </a:moveTo>
                  <a:lnTo>
                    <a:pt x="4517959" y="0"/>
                  </a:lnTo>
                  <a:lnTo>
                    <a:pt x="4517959" y="577188"/>
                  </a:lnTo>
                  <a:lnTo>
                    <a:pt x="0" y="577188"/>
                  </a:lnTo>
                  <a:close/>
                </a:path>
              </a:pathLst>
            </a:custGeom>
            <a:solidFill>
              <a:srgbClr val="2B59C3">
                <a:alpha val="71765"/>
              </a:srgbClr>
            </a:solidFill>
          </p:spPr>
        </p:sp>
        <p:sp>
          <p:nvSpPr>
            <p:cNvPr name="TextBox 5" id="5"/>
            <p:cNvSpPr txBox="true"/>
            <p:nvPr/>
          </p:nvSpPr>
          <p:spPr>
            <a:xfrm>
              <a:off x="0" y="28575"/>
              <a:ext cx="4517959" cy="548613"/>
            </a:xfrm>
            <a:prstGeom prst="rect">
              <a:avLst/>
            </a:prstGeom>
          </p:spPr>
          <p:txBody>
            <a:bodyPr anchor="ctr" rtlCol="false" tIns="50800" lIns="50800" bIns="50800" rIns="50800"/>
            <a:lstStyle/>
            <a:p>
              <a:pPr algn="ctr">
                <a:lnSpc>
                  <a:spcPts val="2661"/>
                </a:lnSpc>
              </a:pPr>
            </a:p>
          </p:txBody>
        </p:sp>
      </p:grpSp>
      <p:sp>
        <p:nvSpPr>
          <p:cNvPr name="TextBox 6" id="6"/>
          <p:cNvSpPr txBox="true"/>
          <p:nvPr/>
        </p:nvSpPr>
        <p:spPr>
          <a:xfrm rot="0">
            <a:off x="1028700" y="594014"/>
            <a:ext cx="16230600"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Spectral Clustering : </a:t>
            </a:r>
          </a:p>
        </p:txBody>
      </p:sp>
      <p:sp>
        <p:nvSpPr>
          <p:cNvPr name="TextBox 7" id="7"/>
          <p:cNvSpPr txBox="true"/>
          <p:nvPr/>
        </p:nvSpPr>
        <p:spPr>
          <a:xfrm rot="0">
            <a:off x="650186" y="2711769"/>
            <a:ext cx="17154126" cy="4339336"/>
          </a:xfrm>
          <a:prstGeom prst="rect">
            <a:avLst/>
          </a:prstGeom>
        </p:spPr>
        <p:txBody>
          <a:bodyPr anchor="t" rtlCol="false" tIns="0" lIns="0" bIns="0" rIns="0">
            <a:spAutoFit/>
          </a:bodyPr>
          <a:lstStyle/>
          <a:p>
            <a:pPr algn="l">
              <a:lnSpc>
                <a:spcPts val="4056"/>
              </a:lnSpc>
            </a:pPr>
            <a:r>
              <a:rPr lang="en-US" sz="3900" b="true">
                <a:solidFill>
                  <a:srgbClr val="000000"/>
                </a:solidFill>
                <a:latin typeface="Poppins Bold"/>
                <a:ea typeface="Poppins Bold"/>
                <a:cs typeface="Poppins Bold"/>
                <a:sym typeface="Poppins Bold"/>
              </a:rPr>
              <a:t> Ma trận Laplacian</a:t>
            </a:r>
          </a:p>
          <a:p>
            <a:pPr algn="l">
              <a:lnSpc>
                <a:spcPts val="3328"/>
              </a:lnSpc>
            </a:pPr>
            <a:r>
              <a:rPr lang="en-US" sz="3200">
                <a:solidFill>
                  <a:srgbClr val="000000"/>
                </a:solidFill>
                <a:latin typeface="Poppins"/>
                <a:ea typeface="Poppins"/>
                <a:cs typeface="Poppins"/>
                <a:sym typeface="Poppins"/>
              </a:rPr>
              <a:t>  </a:t>
            </a:r>
          </a:p>
          <a:p>
            <a:pPr algn="l">
              <a:lnSpc>
                <a:spcPts val="3328"/>
              </a:lnSpc>
            </a:pPr>
            <a:r>
              <a:rPr lang="en-US" sz="3200">
                <a:solidFill>
                  <a:srgbClr val="000000"/>
                </a:solidFill>
                <a:latin typeface="Poppins"/>
                <a:ea typeface="Poppins"/>
                <a:cs typeface="Poppins"/>
                <a:sym typeface="Poppins"/>
              </a:rPr>
              <a:t>   1  Định nghĩa</a:t>
            </a:r>
          </a:p>
          <a:p>
            <a:pPr algn="l" marL="690881" indent="-345440" lvl="1">
              <a:lnSpc>
                <a:spcPts val="3328"/>
              </a:lnSpc>
              <a:buFont typeface="Arial"/>
              <a:buChar char="•"/>
            </a:pPr>
            <a:r>
              <a:rPr lang="en-US" sz="3200">
                <a:solidFill>
                  <a:srgbClr val="000000"/>
                </a:solidFill>
                <a:latin typeface="Poppins"/>
                <a:ea typeface="Poppins"/>
                <a:cs typeface="Poppins"/>
                <a:sym typeface="Poppins"/>
              </a:rPr>
              <a:t>Ma trận Laplacian chưa chuẩn hóa của một đồ thị G với n đỉnh được định nghĩa là được tính bằng công thức sau: </a:t>
            </a:r>
            <a:r>
              <a:rPr lang="en-US" sz="3200">
                <a:solidFill>
                  <a:srgbClr val="000000"/>
                </a:solidFill>
                <a:latin typeface="Poppins"/>
                <a:ea typeface="Poppins"/>
                <a:cs typeface="Poppins"/>
                <a:sym typeface="Poppins"/>
              </a:rPr>
              <a:t>L = D − W, trong đó:</a:t>
            </a:r>
          </a:p>
          <a:p>
            <a:pPr algn="l">
              <a:lnSpc>
                <a:spcPts val="3328"/>
              </a:lnSpc>
            </a:pPr>
            <a:r>
              <a:rPr lang="en-US" sz="3200">
                <a:solidFill>
                  <a:srgbClr val="000000"/>
                </a:solidFill>
                <a:latin typeface="Poppins"/>
                <a:ea typeface="Poppins"/>
                <a:cs typeface="Poppins"/>
                <a:sym typeface="Poppins"/>
              </a:rPr>
              <a:t>      W là ma trận kề của đồ thị </a:t>
            </a:r>
          </a:p>
          <a:p>
            <a:pPr algn="l">
              <a:lnSpc>
                <a:spcPts val="3328"/>
              </a:lnSpc>
            </a:pPr>
            <a:r>
              <a:rPr lang="en-US" sz="3200">
                <a:solidFill>
                  <a:srgbClr val="000000"/>
                </a:solidFill>
                <a:latin typeface="Poppins"/>
                <a:ea typeface="Poppins"/>
                <a:cs typeface="Poppins"/>
                <a:sym typeface="Poppins"/>
              </a:rPr>
              <a:t>      D là ma trận đường chéo, các giá trị ở đường chéo là tổng trọng số cạnh ứng với </a:t>
            </a:r>
          </a:p>
          <a:p>
            <a:pPr algn="l">
              <a:lnSpc>
                <a:spcPts val="3328"/>
              </a:lnSpc>
            </a:pPr>
            <a:r>
              <a:rPr lang="en-US" sz="3200">
                <a:solidFill>
                  <a:srgbClr val="000000"/>
                </a:solidFill>
                <a:latin typeface="Poppins"/>
                <a:ea typeface="Poppins"/>
                <a:cs typeface="Poppins"/>
                <a:sym typeface="Poppins"/>
              </a:rPr>
              <a:t>      từng đỉnh</a:t>
            </a:r>
          </a:p>
          <a:p>
            <a:pPr algn="l" marL="690881" indent="-345440" lvl="1">
              <a:lnSpc>
                <a:spcPts val="3328"/>
              </a:lnSpc>
              <a:buFont typeface="Arial"/>
              <a:buChar char="•"/>
            </a:pPr>
            <a:r>
              <a:rPr lang="en-US" sz="3200">
                <a:solidFill>
                  <a:srgbClr val="000000"/>
                </a:solidFill>
                <a:latin typeface="Poppins"/>
                <a:ea typeface="Poppins"/>
                <a:cs typeface="Poppins"/>
                <a:sym typeface="Poppins"/>
              </a:rPr>
              <a:t>Ma trận L này thể hiện sự kết nối giữa các điểm trong đồ thị. Các phần tử của L thể hiện mức độ kết nối giữa các điểm dữ liệu</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650186" y="296286"/>
            <a:ext cx="17154126" cy="2191512"/>
            <a:chOff x="0" y="0"/>
            <a:chExt cx="4517959" cy="577188"/>
          </a:xfrm>
        </p:grpSpPr>
        <p:sp>
          <p:nvSpPr>
            <p:cNvPr name="Freeform 4" id="4"/>
            <p:cNvSpPr/>
            <p:nvPr/>
          </p:nvSpPr>
          <p:spPr>
            <a:xfrm flipH="false" flipV="false" rot="0">
              <a:off x="0" y="0"/>
              <a:ext cx="4517959" cy="577188"/>
            </a:xfrm>
            <a:custGeom>
              <a:avLst/>
              <a:gdLst/>
              <a:ahLst/>
              <a:cxnLst/>
              <a:rect r="r" b="b" t="t" l="l"/>
              <a:pathLst>
                <a:path h="577188" w="4517959">
                  <a:moveTo>
                    <a:pt x="0" y="0"/>
                  </a:moveTo>
                  <a:lnTo>
                    <a:pt x="4517959" y="0"/>
                  </a:lnTo>
                  <a:lnTo>
                    <a:pt x="4517959" y="577188"/>
                  </a:lnTo>
                  <a:lnTo>
                    <a:pt x="0" y="577188"/>
                  </a:lnTo>
                  <a:close/>
                </a:path>
              </a:pathLst>
            </a:custGeom>
            <a:solidFill>
              <a:srgbClr val="2B59C3">
                <a:alpha val="71765"/>
              </a:srgbClr>
            </a:solidFill>
          </p:spPr>
        </p:sp>
        <p:sp>
          <p:nvSpPr>
            <p:cNvPr name="TextBox 5" id="5"/>
            <p:cNvSpPr txBox="true"/>
            <p:nvPr/>
          </p:nvSpPr>
          <p:spPr>
            <a:xfrm>
              <a:off x="0" y="28575"/>
              <a:ext cx="4517959" cy="548613"/>
            </a:xfrm>
            <a:prstGeom prst="rect">
              <a:avLst/>
            </a:prstGeom>
          </p:spPr>
          <p:txBody>
            <a:bodyPr anchor="ctr" rtlCol="false" tIns="50800" lIns="50800" bIns="50800" rIns="50800"/>
            <a:lstStyle/>
            <a:p>
              <a:pPr algn="ctr">
                <a:lnSpc>
                  <a:spcPts val="2661"/>
                </a:lnSpc>
              </a:pPr>
            </a:p>
          </p:txBody>
        </p:sp>
      </p:grpSp>
      <p:sp>
        <p:nvSpPr>
          <p:cNvPr name="TextBox 6" id="6"/>
          <p:cNvSpPr txBox="true"/>
          <p:nvPr/>
        </p:nvSpPr>
        <p:spPr>
          <a:xfrm rot="0">
            <a:off x="1028700" y="594014"/>
            <a:ext cx="16230600"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Spectral Clustering : </a:t>
            </a:r>
          </a:p>
        </p:txBody>
      </p:sp>
      <p:sp>
        <p:nvSpPr>
          <p:cNvPr name="TextBox 7" id="7"/>
          <p:cNvSpPr txBox="true"/>
          <p:nvPr/>
        </p:nvSpPr>
        <p:spPr>
          <a:xfrm rot="0">
            <a:off x="732735" y="2631733"/>
            <a:ext cx="8494514" cy="574548"/>
          </a:xfrm>
          <a:prstGeom prst="rect">
            <a:avLst/>
          </a:prstGeom>
        </p:spPr>
        <p:txBody>
          <a:bodyPr anchor="t" rtlCol="false" tIns="0" lIns="0" bIns="0" rIns="0">
            <a:spAutoFit/>
          </a:bodyPr>
          <a:lstStyle/>
          <a:p>
            <a:pPr algn="ctr">
              <a:lnSpc>
                <a:spcPts val="4056"/>
              </a:lnSpc>
              <a:spcBef>
                <a:spcPct val="0"/>
              </a:spcBef>
            </a:pPr>
            <a:r>
              <a:rPr lang="en-US" b="true" sz="3900">
                <a:solidFill>
                  <a:srgbClr val="000000"/>
                </a:solidFill>
                <a:latin typeface="Poppins Bold"/>
                <a:ea typeface="Poppins Bold"/>
                <a:cs typeface="Poppins Bold"/>
                <a:sym typeface="Poppins Bold"/>
              </a:rPr>
              <a:t>2 Một số tính chất và chứng minh </a:t>
            </a:r>
          </a:p>
        </p:txBody>
      </p:sp>
      <p:sp>
        <p:nvSpPr>
          <p:cNvPr name="Freeform 8" id="8"/>
          <p:cNvSpPr/>
          <p:nvPr/>
        </p:nvSpPr>
        <p:spPr>
          <a:xfrm flipH="false" flipV="false" rot="0">
            <a:off x="2254873" y="3206281"/>
            <a:ext cx="13944752" cy="7080719"/>
          </a:xfrm>
          <a:custGeom>
            <a:avLst/>
            <a:gdLst/>
            <a:ahLst/>
            <a:cxnLst/>
            <a:rect r="r" b="b" t="t" l="l"/>
            <a:pathLst>
              <a:path h="7080719" w="13944752">
                <a:moveTo>
                  <a:pt x="0" y="0"/>
                </a:moveTo>
                <a:lnTo>
                  <a:pt x="13944752" y="0"/>
                </a:lnTo>
                <a:lnTo>
                  <a:pt x="13944752" y="7080719"/>
                </a:lnTo>
                <a:lnTo>
                  <a:pt x="0" y="7080719"/>
                </a:lnTo>
                <a:lnTo>
                  <a:pt x="0" y="0"/>
                </a:lnTo>
                <a:close/>
              </a:path>
            </a:pathLst>
          </a:custGeom>
          <a:blipFill>
            <a:blip r:embed="rId3"/>
            <a:stretch>
              <a:fillRect l="-330" t="-5029" r="-77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650186" y="296286"/>
            <a:ext cx="17154126" cy="2191512"/>
            <a:chOff x="0" y="0"/>
            <a:chExt cx="4517959" cy="577188"/>
          </a:xfrm>
        </p:grpSpPr>
        <p:sp>
          <p:nvSpPr>
            <p:cNvPr name="Freeform 4" id="4"/>
            <p:cNvSpPr/>
            <p:nvPr/>
          </p:nvSpPr>
          <p:spPr>
            <a:xfrm flipH="false" flipV="false" rot="0">
              <a:off x="0" y="0"/>
              <a:ext cx="4517959" cy="577188"/>
            </a:xfrm>
            <a:custGeom>
              <a:avLst/>
              <a:gdLst/>
              <a:ahLst/>
              <a:cxnLst/>
              <a:rect r="r" b="b" t="t" l="l"/>
              <a:pathLst>
                <a:path h="577188" w="4517959">
                  <a:moveTo>
                    <a:pt x="0" y="0"/>
                  </a:moveTo>
                  <a:lnTo>
                    <a:pt x="4517959" y="0"/>
                  </a:lnTo>
                  <a:lnTo>
                    <a:pt x="4517959" y="577188"/>
                  </a:lnTo>
                  <a:lnTo>
                    <a:pt x="0" y="577188"/>
                  </a:lnTo>
                  <a:close/>
                </a:path>
              </a:pathLst>
            </a:custGeom>
            <a:solidFill>
              <a:srgbClr val="2B59C3">
                <a:alpha val="71765"/>
              </a:srgbClr>
            </a:solidFill>
          </p:spPr>
        </p:sp>
        <p:sp>
          <p:nvSpPr>
            <p:cNvPr name="TextBox 5" id="5"/>
            <p:cNvSpPr txBox="true"/>
            <p:nvPr/>
          </p:nvSpPr>
          <p:spPr>
            <a:xfrm>
              <a:off x="0" y="28575"/>
              <a:ext cx="4517959" cy="548613"/>
            </a:xfrm>
            <a:prstGeom prst="rect">
              <a:avLst/>
            </a:prstGeom>
          </p:spPr>
          <p:txBody>
            <a:bodyPr anchor="ctr" rtlCol="false" tIns="50800" lIns="50800" bIns="50800" rIns="50800"/>
            <a:lstStyle/>
            <a:p>
              <a:pPr algn="ctr">
                <a:lnSpc>
                  <a:spcPts val="2661"/>
                </a:lnSpc>
              </a:pPr>
            </a:p>
          </p:txBody>
        </p:sp>
      </p:grpSp>
      <p:sp>
        <p:nvSpPr>
          <p:cNvPr name="Freeform 6" id="6"/>
          <p:cNvSpPr/>
          <p:nvPr/>
        </p:nvSpPr>
        <p:spPr>
          <a:xfrm flipH="false" flipV="false" rot="0">
            <a:off x="1423659" y="3402480"/>
            <a:ext cx="14825916" cy="6884520"/>
          </a:xfrm>
          <a:custGeom>
            <a:avLst/>
            <a:gdLst/>
            <a:ahLst/>
            <a:cxnLst/>
            <a:rect r="r" b="b" t="t" l="l"/>
            <a:pathLst>
              <a:path h="6884520" w="14825916">
                <a:moveTo>
                  <a:pt x="0" y="0"/>
                </a:moveTo>
                <a:lnTo>
                  <a:pt x="14825916" y="0"/>
                </a:lnTo>
                <a:lnTo>
                  <a:pt x="14825916" y="6884520"/>
                </a:lnTo>
                <a:lnTo>
                  <a:pt x="0" y="6884520"/>
                </a:lnTo>
                <a:lnTo>
                  <a:pt x="0" y="0"/>
                </a:lnTo>
                <a:close/>
              </a:path>
            </a:pathLst>
          </a:custGeom>
          <a:blipFill>
            <a:blip r:embed="rId3"/>
            <a:stretch>
              <a:fillRect l="0" t="-1145" r="0" b="-1145"/>
            </a:stretch>
          </a:blipFill>
        </p:spPr>
      </p:sp>
      <p:sp>
        <p:nvSpPr>
          <p:cNvPr name="TextBox 7" id="7"/>
          <p:cNvSpPr txBox="true"/>
          <p:nvPr/>
        </p:nvSpPr>
        <p:spPr>
          <a:xfrm rot="0">
            <a:off x="1028700" y="594014"/>
            <a:ext cx="16230600"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Spectral Clustering :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799928" y="3828017"/>
            <a:ext cx="17264487" cy="6458983"/>
          </a:xfrm>
          <a:custGeom>
            <a:avLst/>
            <a:gdLst/>
            <a:ahLst/>
            <a:cxnLst/>
            <a:rect r="r" b="b" t="t" l="l"/>
            <a:pathLst>
              <a:path h="6458983" w="17264487">
                <a:moveTo>
                  <a:pt x="0" y="0"/>
                </a:moveTo>
                <a:lnTo>
                  <a:pt x="17264486" y="0"/>
                </a:lnTo>
                <a:lnTo>
                  <a:pt x="17264486" y="6458983"/>
                </a:lnTo>
                <a:lnTo>
                  <a:pt x="0" y="6458983"/>
                </a:lnTo>
                <a:lnTo>
                  <a:pt x="0" y="0"/>
                </a:lnTo>
                <a:close/>
              </a:path>
            </a:pathLst>
          </a:custGeom>
          <a:blipFill>
            <a:blip r:embed="rId3"/>
            <a:stretch>
              <a:fillRect l="-6192" t="0" r="-3818" b="-5491"/>
            </a:stretch>
          </a:blipFill>
        </p:spPr>
      </p:sp>
      <p:grpSp>
        <p:nvGrpSpPr>
          <p:cNvPr name="Group 4" id="4"/>
          <p:cNvGrpSpPr/>
          <p:nvPr/>
        </p:nvGrpSpPr>
        <p:grpSpPr>
          <a:xfrm rot="0">
            <a:off x="650186" y="296286"/>
            <a:ext cx="17154126" cy="2191512"/>
            <a:chOff x="0" y="0"/>
            <a:chExt cx="4517959" cy="577188"/>
          </a:xfrm>
        </p:grpSpPr>
        <p:sp>
          <p:nvSpPr>
            <p:cNvPr name="Freeform 5" id="5"/>
            <p:cNvSpPr/>
            <p:nvPr/>
          </p:nvSpPr>
          <p:spPr>
            <a:xfrm flipH="false" flipV="false" rot="0">
              <a:off x="0" y="0"/>
              <a:ext cx="4517959" cy="577188"/>
            </a:xfrm>
            <a:custGeom>
              <a:avLst/>
              <a:gdLst/>
              <a:ahLst/>
              <a:cxnLst/>
              <a:rect r="r" b="b" t="t" l="l"/>
              <a:pathLst>
                <a:path h="577188" w="4517959">
                  <a:moveTo>
                    <a:pt x="0" y="0"/>
                  </a:moveTo>
                  <a:lnTo>
                    <a:pt x="4517959" y="0"/>
                  </a:lnTo>
                  <a:lnTo>
                    <a:pt x="4517959" y="577188"/>
                  </a:lnTo>
                  <a:lnTo>
                    <a:pt x="0" y="577188"/>
                  </a:lnTo>
                  <a:close/>
                </a:path>
              </a:pathLst>
            </a:custGeom>
            <a:solidFill>
              <a:srgbClr val="2B59C3">
                <a:alpha val="71765"/>
              </a:srgbClr>
            </a:solidFill>
          </p:spPr>
        </p:sp>
        <p:sp>
          <p:nvSpPr>
            <p:cNvPr name="TextBox 6" id="6"/>
            <p:cNvSpPr txBox="true"/>
            <p:nvPr/>
          </p:nvSpPr>
          <p:spPr>
            <a:xfrm>
              <a:off x="0" y="28575"/>
              <a:ext cx="4517959" cy="548613"/>
            </a:xfrm>
            <a:prstGeom prst="rect">
              <a:avLst/>
            </a:prstGeom>
          </p:spPr>
          <p:txBody>
            <a:bodyPr anchor="ctr" rtlCol="false" tIns="50800" lIns="50800" bIns="50800" rIns="50800"/>
            <a:lstStyle/>
            <a:p>
              <a:pPr algn="ctr">
                <a:lnSpc>
                  <a:spcPts val="2661"/>
                </a:lnSpc>
              </a:pPr>
            </a:p>
          </p:txBody>
        </p:sp>
      </p:grpSp>
      <p:sp>
        <p:nvSpPr>
          <p:cNvPr name="TextBox 7" id="7"/>
          <p:cNvSpPr txBox="true"/>
          <p:nvPr/>
        </p:nvSpPr>
        <p:spPr>
          <a:xfrm rot="0">
            <a:off x="1028700" y="594014"/>
            <a:ext cx="16230600"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Spectral Clustering :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7154126" cy="2191512"/>
            <a:chOff x="0" y="0"/>
            <a:chExt cx="4517959" cy="577188"/>
          </a:xfrm>
        </p:grpSpPr>
        <p:sp>
          <p:nvSpPr>
            <p:cNvPr name="Freeform 5" id="5"/>
            <p:cNvSpPr/>
            <p:nvPr/>
          </p:nvSpPr>
          <p:spPr>
            <a:xfrm flipH="false" flipV="false" rot="0">
              <a:off x="0" y="0"/>
              <a:ext cx="4517959" cy="577188"/>
            </a:xfrm>
            <a:custGeom>
              <a:avLst/>
              <a:gdLst/>
              <a:ahLst/>
              <a:cxnLst/>
              <a:rect r="r" b="b" t="t" l="l"/>
              <a:pathLst>
                <a:path h="577188" w="4517959">
                  <a:moveTo>
                    <a:pt x="0" y="0"/>
                  </a:moveTo>
                  <a:lnTo>
                    <a:pt x="4517959" y="0"/>
                  </a:lnTo>
                  <a:lnTo>
                    <a:pt x="4517959" y="577188"/>
                  </a:lnTo>
                  <a:lnTo>
                    <a:pt x="0" y="577188"/>
                  </a:lnTo>
                  <a:close/>
                </a:path>
              </a:pathLst>
            </a:custGeom>
            <a:solidFill>
              <a:srgbClr val="2B59C3">
                <a:alpha val="71765"/>
              </a:srgbClr>
            </a:solidFill>
          </p:spPr>
        </p:sp>
        <p:sp>
          <p:nvSpPr>
            <p:cNvPr name="TextBox 6" id="6"/>
            <p:cNvSpPr txBox="true"/>
            <p:nvPr/>
          </p:nvSpPr>
          <p:spPr>
            <a:xfrm>
              <a:off x="0" y="28575"/>
              <a:ext cx="4517959" cy="548613"/>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028700" y="603539"/>
            <a:ext cx="16230600" cy="1726621"/>
          </a:xfrm>
          <a:prstGeom prst="rect">
            <a:avLst/>
          </a:prstGeom>
        </p:spPr>
        <p:txBody>
          <a:bodyPr anchor="t" rtlCol="false" tIns="0" lIns="0" bIns="0" rIns="0">
            <a:spAutoFit/>
          </a:bodyPr>
          <a:lstStyle/>
          <a:p>
            <a:pPr algn="l">
              <a:lnSpc>
                <a:spcPts val="6470"/>
              </a:lnSpc>
            </a:pPr>
            <a:r>
              <a:rPr lang="en-US" sz="6221" b="true">
                <a:solidFill>
                  <a:srgbClr val="F0F7FE"/>
                </a:solidFill>
                <a:latin typeface="Poppins Bold"/>
                <a:ea typeface="Poppins Bold"/>
                <a:cs typeface="Poppins Bold"/>
                <a:sym typeface="Poppins Bold"/>
              </a:rPr>
              <a:t>PART 1 : Tổng quan về Clustering :</a:t>
            </a:r>
          </a:p>
          <a:p>
            <a:pPr algn="l">
              <a:lnSpc>
                <a:spcPts val="6470"/>
              </a:lnSpc>
              <a:spcBef>
                <a:spcPct val="0"/>
              </a:spcBef>
            </a:pPr>
          </a:p>
        </p:txBody>
      </p:sp>
      <p:sp>
        <p:nvSpPr>
          <p:cNvPr name="TextBox 11" id="11"/>
          <p:cNvSpPr txBox="true"/>
          <p:nvPr/>
        </p:nvSpPr>
        <p:spPr>
          <a:xfrm rot="0">
            <a:off x="2087672" y="3332823"/>
            <a:ext cx="16333926" cy="6460113"/>
          </a:xfrm>
          <a:prstGeom prst="rect">
            <a:avLst/>
          </a:prstGeom>
        </p:spPr>
        <p:txBody>
          <a:bodyPr anchor="t" rtlCol="false" tIns="0" lIns="0" bIns="0" rIns="0">
            <a:spAutoFit/>
          </a:bodyPr>
          <a:lstStyle/>
          <a:p>
            <a:pPr algn="ctr" marL="884276" indent="-442138" lvl="1">
              <a:lnSpc>
                <a:spcPts val="6962"/>
              </a:lnSpc>
              <a:buFont typeface="Arial"/>
              <a:buChar char="•"/>
            </a:pPr>
            <a:r>
              <a:rPr lang="en-US" sz="4095">
                <a:solidFill>
                  <a:srgbClr val="063050"/>
                </a:solidFill>
                <a:latin typeface="Poppins"/>
                <a:ea typeface="Poppins"/>
                <a:cs typeface="Poppins"/>
                <a:sym typeface="Poppins"/>
              </a:rPr>
              <a:t> Học không giám sát (Unsupervised Learning)</a:t>
            </a:r>
          </a:p>
          <a:p>
            <a:pPr algn="ctr" marL="884276" indent="-442138" lvl="1">
              <a:lnSpc>
                <a:spcPts val="6962"/>
              </a:lnSpc>
              <a:buFont typeface="Arial"/>
              <a:buChar char="•"/>
            </a:pPr>
            <a:r>
              <a:rPr lang="en-US" sz="4095">
                <a:solidFill>
                  <a:srgbClr val="063050"/>
                </a:solidFill>
                <a:latin typeface="Poppins"/>
                <a:ea typeface="Poppins"/>
                <a:cs typeface="Poppins"/>
                <a:sym typeface="Poppins"/>
              </a:rPr>
              <a:t>Tập học (Training Data) bao gồm các quan sát, mà mỗi quan sát không có thông tin về label hoặc giá trị đầu ra mong muốn.</a:t>
            </a:r>
          </a:p>
          <a:p>
            <a:pPr algn="ctr" marL="884276" indent="-442138" lvl="1">
              <a:lnSpc>
                <a:spcPts val="6962"/>
              </a:lnSpc>
              <a:buFont typeface="Arial"/>
              <a:buChar char="•"/>
            </a:pPr>
            <a:r>
              <a:rPr lang="en-US" sz="4095">
                <a:solidFill>
                  <a:srgbClr val="063050"/>
                </a:solidFill>
                <a:latin typeface="Poppins"/>
                <a:ea typeface="Poppins"/>
                <a:cs typeface="Poppins"/>
                <a:sym typeface="Poppins"/>
              </a:rPr>
              <a:t>Mục đích là tìm ra (học) các cụm, các cấu trúc, các quan hệ tồn tại ẩn trong tập dữ liệu hiện có.</a:t>
            </a:r>
          </a:p>
          <a:p>
            <a:pPr algn="ctr">
              <a:lnSpc>
                <a:spcPts val="10261"/>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949669" y="4838087"/>
            <a:ext cx="16854643" cy="4629226"/>
          </a:xfrm>
          <a:custGeom>
            <a:avLst/>
            <a:gdLst/>
            <a:ahLst/>
            <a:cxnLst/>
            <a:rect r="r" b="b" t="t" l="l"/>
            <a:pathLst>
              <a:path h="4629226" w="16854643">
                <a:moveTo>
                  <a:pt x="0" y="0"/>
                </a:moveTo>
                <a:lnTo>
                  <a:pt x="16854643" y="0"/>
                </a:lnTo>
                <a:lnTo>
                  <a:pt x="16854643" y="4629225"/>
                </a:lnTo>
                <a:lnTo>
                  <a:pt x="0" y="4629225"/>
                </a:lnTo>
                <a:lnTo>
                  <a:pt x="0" y="0"/>
                </a:lnTo>
                <a:close/>
              </a:path>
            </a:pathLst>
          </a:custGeom>
          <a:blipFill>
            <a:blip r:embed="rId3"/>
            <a:stretch>
              <a:fillRect l="-2422" t="-1159" r="-2422" b="0"/>
            </a:stretch>
          </a:blipFill>
        </p:spPr>
      </p:sp>
      <p:grpSp>
        <p:nvGrpSpPr>
          <p:cNvPr name="Group 4" id="4"/>
          <p:cNvGrpSpPr/>
          <p:nvPr/>
        </p:nvGrpSpPr>
        <p:grpSpPr>
          <a:xfrm rot="0">
            <a:off x="650186" y="296286"/>
            <a:ext cx="17154126" cy="2191512"/>
            <a:chOff x="0" y="0"/>
            <a:chExt cx="4517959" cy="577188"/>
          </a:xfrm>
        </p:grpSpPr>
        <p:sp>
          <p:nvSpPr>
            <p:cNvPr name="Freeform 5" id="5"/>
            <p:cNvSpPr/>
            <p:nvPr/>
          </p:nvSpPr>
          <p:spPr>
            <a:xfrm flipH="false" flipV="false" rot="0">
              <a:off x="0" y="0"/>
              <a:ext cx="4517959" cy="577188"/>
            </a:xfrm>
            <a:custGeom>
              <a:avLst/>
              <a:gdLst/>
              <a:ahLst/>
              <a:cxnLst/>
              <a:rect r="r" b="b" t="t" l="l"/>
              <a:pathLst>
                <a:path h="577188" w="4517959">
                  <a:moveTo>
                    <a:pt x="0" y="0"/>
                  </a:moveTo>
                  <a:lnTo>
                    <a:pt x="4517959" y="0"/>
                  </a:lnTo>
                  <a:lnTo>
                    <a:pt x="4517959" y="577188"/>
                  </a:lnTo>
                  <a:lnTo>
                    <a:pt x="0" y="577188"/>
                  </a:lnTo>
                  <a:close/>
                </a:path>
              </a:pathLst>
            </a:custGeom>
            <a:solidFill>
              <a:srgbClr val="2B59C3">
                <a:alpha val="71765"/>
              </a:srgbClr>
            </a:solidFill>
          </p:spPr>
        </p:sp>
        <p:sp>
          <p:nvSpPr>
            <p:cNvPr name="TextBox 6" id="6"/>
            <p:cNvSpPr txBox="true"/>
            <p:nvPr/>
          </p:nvSpPr>
          <p:spPr>
            <a:xfrm>
              <a:off x="0" y="28575"/>
              <a:ext cx="4517959" cy="548613"/>
            </a:xfrm>
            <a:prstGeom prst="rect">
              <a:avLst/>
            </a:prstGeom>
          </p:spPr>
          <p:txBody>
            <a:bodyPr anchor="ctr" rtlCol="false" tIns="50800" lIns="50800" bIns="50800" rIns="50800"/>
            <a:lstStyle/>
            <a:p>
              <a:pPr algn="ctr">
                <a:lnSpc>
                  <a:spcPts val="2661"/>
                </a:lnSpc>
              </a:pPr>
            </a:p>
          </p:txBody>
        </p:sp>
      </p:grpSp>
      <p:sp>
        <p:nvSpPr>
          <p:cNvPr name="TextBox 7" id="7"/>
          <p:cNvSpPr txBox="true"/>
          <p:nvPr/>
        </p:nvSpPr>
        <p:spPr>
          <a:xfrm rot="0">
            <a:off x="1028700" y="594014"/>
            <a:ext cx="16230600"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Spectral Clustering :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897841" y="3144014"/>
            <a:ext cx="14229466" cy="7142986"/>
          </a:xfrm>
          <a:custGeom>
            <a:avLst/>
            <a:gdLst/>
            <a:ahLst/>
            <a:cxnLst/>
            <a:rect r="r" b="b" t="t" l="l"/>
            <a:pathLst>
              <a:path h="7142986" w="14229466">
                <a:moveTo>
                  <a:pt x="0" y="0"/>
                </a:moveTo>
                <a:lnTo>
                  <a:pt x="14229466" y="0"/>
                </a:lnTo>
                <a:lnTo>
                  <a:pt x="14229466" y="7142986"/>
                </a:lnTo>
                <a:lnTo>
                  <a:pt x="0" y="7142986"/>
                </a:lnTo>
                <a:lnTo>
                  <a:pt x="0" y="0"/>
                </a:lnTo>
                <a:close/>
              </a:path>
            </a:pathLst>
          </a:custGeom>
          <a:blipFill>
            <a:blip r:embed="rId3"/>
            <a:stretch>
              <a:fillRect l="-87" t="-276" r="-87" b="0"/>
            </a:stretch>
          </a:blipFill>
        </p:spPr>
      </p:sp>
      <p:grpSp>
        <p:nvGrpSpPr>
          <p:cNvPr name="Group 4" id="4"/>
          <p:cNvGrpSpPr/>
          <p:nvPr/>
        </p:nvGrpSpPr>
        <p:grpSpPr>
          <a:xfrm rot="0">
            <a:off x="650186" y="296286"/>
            <a:ext cx="17154126" cy="2191512"/>
            <a:chOff x="0" y="0"/>
            <a:chExt cx="4517959" cy="577188"/>
          </a:xfrm>
        </p:grpSpPr>
        <p:sp>
          <p:nvSpPr>
            <p:cNvPr name="Freeform 5" id="5"/>
            <p:cNvSpPr/>
            <p:nvPr/>
          </p:nvSpPr>
          <p:spPr>
            <a:xfrm flipH="false" flipV="false" rot="0">
              <a:off x="0" y="0"/>
              <a:ext cx="4517959" cy="577188"/>
            </a:xfrm>
            <a:custGeom>
              <a:avLst/>
              <a:gdLst/>
              <a:ahLst/>
              <a:cxnLst/>
              <a:rect r="r" b="b" t="t" l="l"/>
              <a:pathLst>
                <a:path h="577188" w="4517959">
                  <a:moveTo>
                    <a:pt x="0" y="0"/>
                  </a:moveTo>
                  <a:lnTo>
                    <a:pt x="4517959" y="0"/>
                  </a:lnTo>
                  <a:lnTo>
                    <a:pt x="4517959" y="577188"/>
                  </a:lnTo>
                  <a:lnTo>
                    <a:pt x="0" y="577188"/>
                  </a:lnTo>
                  <a:close/>
                </a:path>
              </a:pathLst>
            </a:custGeom>
            <a:solidFill>
              <a:srgbClr val="2B59C3">
                <a:alpha val="71765"/>
              </a:srgbClr>
            </a:solidFill>
          </p:spPr>
        </p:sp>
        <p:sp>
          <p:nvSpPr>
            <p:cNvPr name="TextBox 6" id="6"/>
            <p:cNvSpPr txBox="true"/>
            <p:nvPr/>
          </p:nvSpPr>
          <p:spPr>
            <a:xfrm>
              <a:off x="0" y="28575"/>
              <a:ext cx="4517959" cy="548613"/>
            </a:xfrm>
            <a:prstGeom prst="rect">
              <a:avLst/>
            </a:prstGeom>
          </p:spPr>
          <p:txBody>
            <a:bodyPr anchor="ctr" rtlCol="false" tIns="50800" lIns="50800" bIns="50800" rIns="50800"/>
            <a:lstStyle/>
            <a:p>
              <a:pPr algn="ctr">
                <a:lnSpc>
                  <a:spcPts val="2661"/>
                </a:lnSpc>
              </a:pPr>
            </a:p>
          </p:txBody>
        </p:sp>
      </p:grpSp>
      <p:sp>
        <p:nvSpPr>
          <p:cNvPr name="TextBox 7" id="7"/>
          <p:cNvSpPr txBox="true"/>
          <p:nvPr/>
        </p:nvSpPr>
        <p:spPr>
          <a:xfrm rot="0">
            <a:off x="1028700" y="594014"/>
            <a:ext cx="16230600"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Spectral Clustering :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4" id="4"/>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5" id="5"/>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78774" y="270744"/>
            <a:ext cx="18109226" cy="10307864"/>
          </a:xfrm>
          <a:prstGeom prst="rect">
            <a:avLst/>
          </a:prstGeom>
        </p:spPr>
        <p:txBody>
          <a:bodyPr anchor="t" rtlCol="false" tIns="0" lIns="0" bIns="0" rIns="0">
            <a:spAutoFit/>
          </a:bodyPr>
          <a:lstStyle/>
          <a:p>
            <a:pPr algn="l" marL="655417" indent="-327709" lvl="1">
              <a:lnSpc>
                <a:spcPts val="3703"/>
              </a:lnSpc>
              <a:buFont typeface="Arial"/>
              <a:buChar char="•"/>
            </a:pPr>
            <a:r>
              <a:rPr lang="en-US" b="true" sz="3035">
                <a:solidFill>
                  <a:srgbClr val="063050"/>
                </a:solidFill>
                <a:latin typeface="Poppins Bold"/>
                <a:ea typeface="Poppins Bold"/>
                <a:cs typeface="Poppins Bold"/>
                <a:sym typeface="Poppins Bold"/>
              </a:rPr>
              <a:t>Ý nghĩa của v</a:t>
            </a:r>
            <a:r>
              <a:rPr lang="en-US" b="true" sz="3035">
                <a:solidFill>
                  <a:srgbClr val="063050"/>
                </a:solidFill>
                <a:latin typeface="Poppins Bold"/>
                <a:ea typeface="Poppins Bold"/>
                <a:cs typeface="Poppins Bold"/>
                <a:sym typeface="Poppins Bold"/>
              </a:rPr>
              <a:t>iệc dùng đồ thị để mô hình hóa dữ liệu : </a:t>
            </a:r>
          </a:p>
          <a:p>
            <a:pPr algn="l" marL="655417" indent="-327709" lvl="1">
              <a:lnSpc>
                <a:spcPts val="3703"/>
              </a:lnSpc>
              <a:buAutoNum type="arabicPeriod" startAt="1"/>
            </a:pPr>
            <a:r>
              <a:rPr lang="en-US" b="true" sz="3035" i="true">
                <a:solidFill>
                  <a:srgbClr val="063050"/>
                </a:solidFill>
                <a:latin typeface="Poppins Bold Italics"/>
                <a:ea typeface="Poppins Bold Italics"/>
                <a:cs typeface="Poppins Bold Italics"/>
                <a:sym typeface="Poppins Bold Italics"/>
              </a:rPr>
              <a:t>Biểu diễn mối quan hệ giữa các đối tượng:</a:t>
            </a:r>
          </a:p>
          <a:p>
            <a:pPr algn="l" marL="1310835" indent="-436945" lvl="2">
              <a:lnSpc>
                <a:spcPts val="3703"/>
              </a:lnSpc>
              <a:buFont typeface="Arial"/>
              <a:buChar char="⚬"/>
            </a:pPr>
            <a:r>
              <a:rPr lang="en-US" sz="3035">
                <a:solidFill>
                  <a:srgbClr val="063050"/>
                </a:solidFill>
                <a:latin typeface="Poppins"/>
                <a:ea typeface="Poppins"/>
                <a:cs typeface="Poppins"/>
                <a:sym typeface="Poppins"/>
              </a:rPr>
              <a:t>Đồ thị mô hình hóa mối quan hệ giữa các điểm dữ liệu qua đỉnh và cạnh, giúp hiểu rõ cấu trúc và quan hệ trong không gian dữ liệu.</a:t>
            </a:r>
          </a:p>
          <a:p>
            <a:pPr algn="l" marL="655417" indent="-327709" lvl="1">
              <a:lnSpc>
                <a:spcPts val="3703"/>
              </a:lnSpc>
              <a:buAutoNum type="arabicPeriod" startAt="1"/>
            </a:pPr>
            <a:r>
              <a:rPr lang="en-US" b="true" sz="3035" i="true">
                <a:solidFill>
                  <a:srgbClr val="063050"/>
                </a:solidFill>
                <a:latin typeface="Poppins Bold Italics"/>
                <a:ea typeface="Poppins Bold Italics"/>
                <a:cs typeface="Poppins Bold Italics"/>
                <a:sym typeface="Poppins Bold Italics"/>
              </a:rPr>
              <a:t>Mô hình hóa dữ liệu liên kết:</a:t>
            </a:r>
          </a:p>
          <a:p>
            <a:pPr algn="l" marL="1310835" indent="-436945" lvl="2">
              <a:lnSpc>
                <a:spcPts val="3703"/>
              </a:lnSpc>
              <a:buFont typeface="Arial"/>
              <a:buChar char="⚬"/>
            </a:pPr>
            <a:r>
              <a:rPr lang="en-US" sz="3035">
                <a:solidFill>
                  <a:srgbClr val="063050"/>
                </a:solidFill>
                <a:latin typeface="Poppins"/>
                <a:ea typeface="Poppins"/>
                <a:cs typeface="Poppins"/>
                <a:sym typeface="Poppins"/>
              </a:rPr>
              <a:t>Đồ thị biểu diễn dữ liệu có sự liên kết hoặc ảnh hưởng lẫn nhau, phù hợp với các hệ thống như mạng xã hội (người dùng và quan hệ bạn bè) hoặc mạng giao thông (thành phố và tuyến đường).</a:t>
            </a:r>
          </a:p>
          <a:p>
            <a:pPr algn="l" marL="655417" indent="-327709" lvl="1">
              <a:lnSpc>
                <a:spcPts val="3703"/>
              </a:lnSpc>
              <a:buAutoNum type="arabicPeriod" startAt="1"/>
            </a:pPr>
            <a:r>
              <a:rPr lang="en-US" b="true" sz="3035" i="true">
                <a:solidFill>
                  <a:srgbClr val="063050"/>
                </a:solidFill>
                <a:latin typeface="Poppins Bold Italics"/>
                <a:ea typeface="Poppins Bold Italics"/>
                <a:cs typeface="Poppins Bold Italics"/>
                <a:sym typeface="Poppins Bold Italics"/>
              </a:rPr>
              <a:t>Chia nhóm và phân cụm dữ liệu:</a:t>
            </a:r>
          </a:p>
          <a:p>
            <a:pPr algn="l" marL="1310835" indent="-436945" lvl="2">
              <a:lnSpc>
                <a:spcPts val="3703"/>
              </a:lnSpc>
              <a:buFont typeface="Arial"/>
              <a:buChar char="⚬"/>
            </a:pPr>
            <a:r>
              <a:rPr lang="en-US" sz="3035">
                <a:solidFill>
                  <a:srgbClr val="063050"/>
                </a:solidFill>
                <a:latin typeface="Poppins"/>
                <a:ea typeface="Poppins"/>
                <a:cs typeface="Poppins"/>
                <a:sym typeface="Poppins"/>
              </a:rPr>
              <a:t>Các nhóm dữ liệu với quan hệ mạnh mẽ được kết nối qua các cạnh trong đồ thị, dễ dàng nhận diện bằng các thuật toán phân cụm như Spectral Clustering.</a:t>
            </a:r>
          </a:p>
          <a:p>
            <a:pPr algn="l" marL="655417" indent="-327709" lvl="1">
              <a:lnSpc>
                <a:spcPts val="3703"/>
              </a:lnSpc>
              <a:buAutoNum type="arabicPeriod" startAt="1"/>
            </a:pPr>
            <a:r>
              <a:rPr lang="en-US" b="true" sz="3035" i="true">
                <a:solidFill>
                  <a:srgbClr val="063050"/>
                </a:solidFill>
                <a:latin typeface="Poppins Bold Italics"/>
                <a:ea typeface="Poppins Bold Italics"/>
                <a:cs typeface="Poppins Bold Italics"/>
                <a:sym typeface="Poppins Bold Italics"/>
              </a:rPr>
              <a:t>Mô hình hóa mối quan hệ phi tuyến:</a:t>
            </a:r>
          </a:p>
          <a:p>
            <a:pPr algn="l" marL="1310835" indent="-436945" lvl="2">
              <a:lnSpc>
                <a:spcPts val="3703"/>
              </a:lnSpc>
              <a:buFont typeface="Arial"/>
              <a:buChar char="⚬"/>
            </a:pPr>
            <a:r>
              <a:rPr lang="en-US" sz="3035">
                <a:solidFill>
                  <a:srgbClr val="063050"/>
                </a:solidFill>
                <a:latin typeface="Poppins"/>
                <a:ea typeface="Poppins"/>
                <a:cs typeface="Poppins"/>
                <a:sym typeface="Poppins"/>
              </a:rPr>
              <a:t>Đồ thị cho phép mô hình hóa các mối quan hệ phi tuyến không thể biểu diễn bằng các mô hình tuyến tính, nhờ sử dụng hàm hạt nhân (ví dụ Gaussian Kernel).</a:t>
            </a:r>
          </a:p>
          <a:p>
            <a:pPr algn="l" marL="655417" indent="-327709" lvl="1">
              <a:lnSpc>
                <a:spcPts val="3703"/>
              </a:lnSpc>
              <a:buAutoNum type="arabicPeriod" startAt="1"/>
            </a:pPr>
            <a:r>
              <a:rPr lang="en-US" b="true" sz="3035" i="true">
                <a:solidFill>
                  <a:srgbClr val="063050"/>
                </a:solidFill>
                <a:latin typeface="Poppins Bold Italics"/>
                <a:ea typeface="Poppins Bold Italics"/>
                <a:cs typeface="Poppins Bold Italics"/>
                <a:sym typeface="Poppins Bold Italics"/>
              </a:rPr>
              <a:t>Tính toán dễ dàng dưới dạng ma trận:</a:t>
            </a:r>
          </a:p>
          <a:p>
            <a:pPr algn="l" marL="1310835" indent="-436945" lvl="2">
              <a:lnSpc>
                <a:spcPts val="3703"/>
              </a:lnSpc>
              <a:buFont typeface="Arial"/>
              <a:buChar char="⚬"/>
            </a:pPr>
            <a:r>
              <a:rPr lang="en-US" sz="3035">
                <a:solidFill>
                  <a:srgbClr val="063050"/>
                </a:solidFill>
                <a:latin typeface="Poppins"/>
                <a:ea typeface="Poppins"/>
                <a:cs typeface="Poppins"/>
                <a:sym typeface="Poppins"/>
              </a:rPr>
              <a:t>Đồ thị được biểu diễn bằng các ma trận như ma trận kề, ma trận tương đồng, hoặc ma trận Laplacian. Điều này hỗ trợ các thuật toán xử lý dữ liệu (như Spectral Clustering) qua giá trị và vector riêng.</a:t>
            </a:r>
          </a:p>
          <a:p>
            <a:pPr algn="l" marL="655417" indent="-327709" lvl="1">
              <a:lnSpc>
                <a:spcPts val="3703"/>
              </a:lnSpc>
              <a:buAutoNum type="arabicPeriod" startAt="1"/>
            </a:pPr>
            <a:r>
              <a:rPr lang="en-US" b="true" sz="3035" i="true">
                <a:solidFill>
                  <a:srgbClr val="063050"/>
                </a:solidFill>
                <a:latin typeface="Poppins Bold Italics"/>
                <a:ea typeface="Poppins Bold Italics"/>
                <a:cs typeface="Poppins Bold Italics"/>
                <a:sym typeface="Poppins Bold Italics"/>
              </a:rPr>
              <a:t>Giảm chiều dữ liệu:</a:t>
            </a:r>
          </a:p>
          <a:p>
            <a:pPr algn="l" marL="1310835" indent="-436945" lvl="2">
              <a:lnSpc>
                <a:spcPts val="3703"/>
              </a:lnSpc>
              <a:buFont typeface="Arial"/>
              <a:buChar char="⚬"/>
            </a:pPr>
            <a:r>
              <a:rPr lang="en-US" sz="3035">
                <a:solidFill>
                  <a:srgbClr val="063050"/>
                </a:solidFill>
                <a:latin typeface="Poppins"/>
                <a:ea typeface="Poppins"/>
                <a:cs typeface="Poppins"/>
                <a:sym typeface="Poppins"/>
              </a:rPr>
              <a:t>Đồ thị giúp giảm chiều dữ liệu, tối ưu hóa quá trình tính toán và phân tích dữ liệu phức tạp.</a:t>
            </a:r>
          </a:p>
          <a:p>
            <a:pPr algn="l">
              <a:lnSpc>
                <a:spcPts val="3703"/>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7154126" cy="2191512"/>
            <a:chOff x="0" y="0"/>
            <a:chExt cx="4517959" cy="577188"/>
          </a:xfrm>
        </p:grpSpPr>
        <p:sp>
          <p:nvSpPr>
            <p:cNvPr name="Freeform 5" id="5"/>
            <p:cNvSpPr/>
            <p:nvPr/>
          </p:nvSpPr>
          <p:spPr>
            <a:xfrm flipH="false" flipV="false" rot="0">
              <a:off x="0" y="0"/>
              <a:ext cx="4517959" cy="577188"/>
            </a:xfrm>
            <a:custGeom>
              <a:avLst/>
              <a:gdLst/>
              <a:ahLst/>
              <a:cxnLst/>
              <a:rect r="r" b="b" t="t" l="l"/>
              <a:pathLst>
                <a:path h="577188" w="4517959">
                  <a:moveTo>
                    <a:pt x="0" y="0"/>
                  </a:moveTo>
                  <a:lnTo>
                    <a:pt x="4517959" y="0"/>
                  </a:lnTo>
                  <a:lnTo>
                    <a:pt x="4517959" y="577188"/>
                  </a:lnTo>
                  <a:lnTo>
                    <a:pt x="0" y="577188"/>
                  </a:lnTo>
                  <a:close/>
                </a:path>
              </a:pathLst>
            </a:custGeom>
            <a:solidFill>
              <a:srgbClr val="2B59C3">
                <a:alpha val="71765"/>
              </a:srgbClr>
            </a:solidFill>
          </p:spPr>
        </p:sp>
        <p:sp>
          <p:nvSpPr>
            <p:cNvPr name="TextBox 6" id="6"/>
            <p:cNvSpPr txBox="true"/>
            <p:nvPr/>
          </p:nvSpPr>
          <p:spPr>
            <a:xfrm>
              <a:off x="0" y="28575"/>
              <a:ext cx="4517959" cy="548613"/>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2896108" y="3561423"/>
            <a:ext cx="14126356" cy="4986863"/>
          </a:xfrm>
          <a:custGeom>
            <a:avLst/>
            <a:gdLst/>
            <a:ahLst/>
            <a:cxnLst/>
            <a:rect r="r" b="b" t="t" l="l"/>
            <a:pathLst>
              <a:path h="4986863" w="14126356">
                <a:moveTo>
                  <a:pt x="0" y="0"/>
                </a:moveTo>
                <a:lnTo>
                  <a:pt x="14126355" y="0"/>
                </a:lnTo>
                <a:lnTo>
                  <a:pt x="14126355" y="4986864"/>
                </a:lnTo>
                <a:lnTo>
                  <a:pt x="0" y="4986864"/>
                </a:lnTo>
                <a:lnTo>
                  <a:pt x="0" y="0"/>
                </a:lnTo>
                <a:close/>
              </a:path>
            </a:pathLst>
          </a:custGeom>
          <a:blipFill>
            <a:blip r:embed="rId8"/>
            <a:stretch>
              <a:fillRect l="0" t="0" r="0" b="0"/>
            </a:stretch>
          </a:blipFill>
        </p:spPr>
      </p:sp>
      <p:sp>
        <p:nvSpPr>
          <p:cNvPr name="TextBox 11" id="11"/>
          <p:cNvSpPr txBox="true"/>
          <p:nvPr/>
        </p:nvSpPr>
        <p:spPr>
          <a:xfrm rot="0">
            <a:off x="1028700" y="594014"/>
            <a:ext cx="16230600" cy="172662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2 - Các bước thực hiện Spectral Clustering</a:t>
            </a:r>
          </a:p>
        </p:txBody>
      </p:sp>
      <p:sp>
        <p:nvSpPr>
          <p:cNvPr name="TextBox 12" id="12"/>
          <p:cNvSpPr txBox="true"/>
          <p:nvPr/>
        </p:nvSpPr>
        <p:spPr>
          <a:xfrm rot="0">
            <a:off x="2896108" y="2869237"/>
            <a:ext cx="13683933" cy="549312"/>
          </a:xfrm>
          <a:prstGeom prst="rect">
            <a:avLst/>
          </a:prstGeom>
        </p:spPr>
        <p:txBody>
          <a:bodyPr anchor="t" rtlCol="false" tIns="0" lIns="0" bIns="0" rIns="0">
            <a:spAutoFit/>
          </a:bodyPr>
          <a:lstStyle/>
          <a:p>
            <a:pPr algn="l">
              <a:lnSpc>
                <a:spcPts val="4349"/>
              </a:lnSpc>
            </a:pPr>
            <a:r>
              <a:rPr lang="en-US" sz="3565">
                <a:solidFill>
                  <a:srgbClr val="063050"/>
                </a:solidFill>
                <a:latin typeface="Cabin"/>
                <a:ea typeface="Cabin"/>
                <a:cs typeface="Cabin"/>
                <a:sym typeface="Cabin"/>
              </a:rPr>
              <a:t>Có 2 cách</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2896108" y="3068789"/>
            <a:ext cx="13897452" cy="4895277"/>
          </a:xfrm>
          <a:custGeom>
            <a:avLst/>
            <a:gdLst/>
            <a:ahLst/>
            <a:cxnLst/>
            <a:rect r="r" b="b" t="t" l="l"/>
            <a:pathLst>
              <a:path h="4895277" w="13897452">
                <a:moveTo>
                  <a:pt x="0" y="0"/>
                </a:moveTo>
                <a:lnTo>
                  <a:pt x="13897452" y="0"/>
                </a:lnTo>
                <a:lnTo>
                  <a:pt x="13897452" y="4895277"/>
                </a:lnTo>
                <a:lnTo>
                  <a:pt x="0" y="4895277"/>
                </a:lnTo>
                <a:lnTo>
                  <a:pt x="0" y="0"/>
                </a:lnTo>
                <a:close/>
              </a:path>
            </a:pathLst>
          </a:custGeom>
          <a:blipFill>
            <a:blip r:embed="rId8"/>
            <a:stretch>
              <a:fillRect l="0" t="0" r="0" b="0"/>
            </a:stretch>
          </a:blipFill>
        </p:spPr>
      </p:sp>
      <p:sp>
        <p:nvSpPr>
          <p:cNvPr name="TextBox 11" id="11"/>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
        <p:nvSpPr>
          <p:cNvPr name="TextBox 12" id="12"/>
          <p:cNvSpPr txBox="true"/>
          <p:nvPr/>
        </p:nvSpPr>
        <p:spPr>
          <a:xfrm rot="0">
            <a:off x="2896108" y="2187910"/>
            <a:ext cx="13683933" cy="549312"/>
          </a:xfrm>
          <a:prstGeom prst="rect">
            <a:avLst/>
          </a:prstGeom>
        </p:spPr>
        <p:txBody>
          <a:bodyPr anchor="t" rtlCol="false" tIns="0" lIns="0" bIns="0" rIns="0">
            <a:spAutoFit/>
          </a:bodyPr>
          <a:lstStyle/>
          <a:p>
            <a:pPr algn="l">
              <a:lnSpc>
                <a:spcPts val="4349"/>
              </a:lnSpc>
            </a:pPr>
            <a:r>
              <a:rPr lang="en-US" sz="3565">
                <a:solidFill>
                  <a:srgbClr val="063050"/>
                </a:solidFill>
                <a:latin typeface="Cabin"/>
                <a:ea typeface="Cabin"/>
                <a:cs typeface="Cabin"/>
                <a:sym typeface="Cabin"/>
              </a:rPr>
              <a:t>Có 2 cách</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false" flipV="false" rot="0">
            <a:off x="7782599" y="8688572"/>
            <a:ext cx="4676875" cy="569728"/>
          </a:xfrm>
          <a:custGeom>
            <a:avLst/>
            <a:gdLst/>
            <a:ahLst/>
            <a:cxnLst/>
            <a:rect r="r" b="b" t="t" l="l"/>
            <a:pathLst>
              <a:path h="569728" w="4676875">
                <a:moveTo>
                  <a:pt x="0" y="0"/>
                </a:moveTo>
                <a:lnTo>
                  <a:pt x="4676875" y="0"/>
                </a:lnTo>
                <a:lnTo>
                  <a:pt x="4676875" y="569728"/>
                </a:lnTo>
                <a:lnTo>
                  <a:pt x="0" y="569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2978216" y="3175372"/>
            <a:ext cx="13928462" cy="4551427"/>
          </a:xfrm>
          <a:custGeom>
            <a:avLst/>
            <a:gdLst/>
            <a:ahLst/>
            <a:cxnLst/>
            <a:rect r="r" b="b" t="t" l="l"/>
            <a:pathLst>
              <a:path h="4551427" w="13928462">
                <a:moveTo>
                  <a:pt x="0" y="0"/>
                </a:moveTo>
                <a:lnTo>
                  <a:pt x="13928462" y="0"/>
                </a:lnTo>
                <a:lnTo>
                  <a:pt x="13928462" y="4551426"/>
                </a:lnTo>
                <a:lnTo>
                  <a:pt x="0" y="4551426"/>
                </a:lnTo>
                <a:lnTo>
                  <a:pt x="0" y="0"/>
                </a:lnTo>
                <a:close/>
              </a:path>
            </a:pathLst>
          </a:custGeom>
          <a:blipFill>
            <a:blip r:embed="rId10"/>
            <a:stretch>
              <a:fillRect l="0" t="0" r="0" b="0"/>
            </a:stretch>
          </a:blipFill>
        </p:spPr>
      </p:sp>
      <p:sp>
        <p:nvSpPr>
          <p:cNvPr name="TextBox 12" id="12"/>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
        <p:nvSpPr>
          <p:cNvPr name="TextBox 13" id="13"/>
          <p:cNvSpPr txBox="true"/>
          <p:nvPr/>
        </p:nvSpPr>
        <p:spPr>
          <a:xfrm rot="0">
            <a:off x="2896108" y="2187910"/>
            <a:ext cx="13683933" cy="549312"/>
          </a:xfrm>
          <a:prstGeom prst="rect">
            <a:avLst/>
          </a:prstGeom>
        </p:spPr>
        <p:txBody>
          <a:bodyPr anchor="t" rtlCol="false" tIns="0" lIns="0" bIns="0" rIns="0">
            <a:spAutoFit/>
          </a:bodyPr>
          <a:lstStyle/>
          <a:p>
            <a:pPr algn="l">
              <a:lnSpc>
                <a:spcPts val="4349"/>
              </a:lnSpc>
            </a:pPr>
            <a:r>
              <a:rPr lang="en-US" sz="3565">
                <a:solidFill>
                  <a:srgbClr val="063050"/>
                </a:solidFill>
                <a:latin typeface="Cabin"/>
                <a:ea typeface="Cabin"/>
                <a:cs typeface="Cabin"/>
                <a:sym typeface="Cabin"/>
              </a:rPr>
              <a:t>Có 2 cách</a:t>
            </a:r>
          </a:p>
        </p:txBody>
      </p:sp>
      <p:sp>
        <p:nvSpPr>
          <p:cNvPr name="TextBox 14" id="14"/>
          <p:cNvSpPr txBox="true"/>
          <p:nvPr/>
        </p:nvSpPr>
        <p:spPr>
          <a:xfrm rot="0">
            <a:off x="8390230" y="8838564"/>
            <a:ext cx="3461614" cy="279268"/>
          </a:xfrm>
          <a:prstGeom prst="rect">
            <a:avLst/>
          </a:prstGeom>
        </p:spPr>
        <p:txBody>
          <a:bodyPr anchor="t" rtlCol="false" tIns="0" lIns="0" bIns="0" rIns="0">
            <a:spAutoFit/>
          </a:bodyPr>
          <a:lstStyle/>
          <a:p>
            <a:pPr algn="l">
              <a:lnSpc>
                <a:spcPts val="1978"/>
              </a:lnSpc>
              <a:spcBef>
                <a:spcPct val="0"/>
              </a:spcBef>
            </a:pPr>
            <a:r>
              <a:rPr lang="en-US" b="true" sz="1902">
                <a:solidFill>
                  <a:srgbClr val="0B4876"/>
                </a:solidFill>
                <a:latin typeface="Poppins Medium"/>
                <a:ea typeface="Poppins Medium"/>
                <a:cs typeface="Poppins Medium"/>
                <a:sym typeface="Poppins Medium"/>
              </a:rPr>
              <a:t>www.reallygreatsite.com</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false" flipV="false" rot="0">
            <a:off x="7782599" y="8688572"/>
            <a:ext cx="4676875" cy="569728"/>
          </a:xfrm>
          <a:custGeom>
            <a:avLst/>
            <a:gdLst/>
            <a:ahLst/>
            <a:cxnLst/>
            <a:rect r="r" b="b" t="t" l="l"/>
            <a:pathLst>
              <a:path h="569728" w="4676875">
                <a:moveTo>
                  <a:pt x="0" y="0"/>
                </a:moveTo>
                <a:lnTo>
                  <a:pt x="4676875" y="0"/>
                </a:lnTo>
                <a:lnTo>
                  <a:pt x="4676875" y="569728"/>
                </a:lnTo>
                <a:lnTo>
                  <a:pt x="0" y="569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6490938" y="3128062"/>
            <a:ext cx="11301259" cy="5057313"/>
          </a:xfrm>
          <a:custGeom>
            <a:avLst/>
            <a:gdLst/>
            <a:ahLst/>
            <a:cxnLst/>
            <a:rect r="r" b="b" t="t" l="l"/>
            <a:pathLst>
              <a:path h="5057313" w="11301259">
                <a:moveTo>
                  <a:pt x="0" y="0"/>
                </a:moveTo>
                <a:lnTo>
                  <a:pt x="11301259" y="0"/>
                </a:lnTo>
                <a:lnTo>
                  <a:pt x="11301259" y="5057314"/>
                </a:lnTo>
                <a:lnTo>
                  <a:pt x="0" y="5057314"/>
                </a:lnTo>
                <a:lnTo>
                  <a:pt x="0" y="0"/>
                </a:lnTo>
                <a:close/>
              </a:path>
            </a:pathLst>
          </a:custGeom>
          <a:blipFill>
            <a:blip r:embed="rId10"/>
            <a:stretch>
              <a:fillRect l="0" t="0" r="0" b="0"/>
            </a:stretch>
          </a:blipFill>
        </p:spPr>
      </p:sp>
      <p:sp>
        <p:nvSpPr>
          <p:cNvPr name="TextBox 12" id="12"/>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
        <p:nvSpPr>
          <p:cNvPr name="TextBox 13" id="13"/>
          <p:cNvSpPr txBox="true"/>
          <p:nvPr/>
        </p:nvSpPr>
        <p:spPr>
          <a:xfrm rot="0">
            <a:off x="2672992" y="2186081"/>
            <a:ext cx="14896089" cy="599742"/>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Ta ví dụ trên tập dữ liệu Iris</a:t>
            </a:r>
          </a:p>
        </p:txBody>
      </p:sp>
      <p:sp>
        <p:nvSpPr>
          <p:cNvPr name="TextBox 14" id="14"/>
          <p:cNvSpPr txBox="true"/>
          <p:nvPr/>
        </p:nvSpPr>
        <p:spPr>
          <a:xfrm rot="0">
            <a:off x="8390230" y="8838564"/>
            <a:ext cx="3461614" cy="279268"/>
          </a:xfrm>
          <a:prstGeom prst="rect">
            <a:avLst/>
          </a:prstGeom>
        </p:spPr>
        <p:txBody>
          <a:bodyPr anchor="t" rtlCol="false" tIns="0" lIns="0" bIns="0" rIns="0">
            <a:spAutoFit/>
          </a:bodyPr>
          <a:lstStyle/>
          <a:p>
            <a:pPr algn="l">
              <a:lnSpc>
                <a:spcPts val="1978"/>
              </a:lnSpc>
              <a:spcBef>
                <a:spcPct val="0"/>
              </a:spcBef>
            </a:pPr>
            <a:r>
              <a:rPr lang="en-US" b="true" sz="1902">
                <a:solidFill>
                  <a:srgbClr val="0B4876"/>
                </a:solidFill>
                <a:latin typeface="Poppins Medium"/>
                <a:ea typeface="Poppins Medium"/>
                <a:cs typeface="Poppins Medium"/>
                <a:sym typeface="Poppins Medium"/>
              </a:rPr>
              <a:t>www.reallygreatsite.com</a:t>
            </a:r>
          </a:p>
        </p:txBody>
      </p:sp>
      <p:sp>
        <p:nvSpPr>
          <p:cNvPr name="TextBox 15" id="15"/>
          <p:cNvSpPr txBox="true"/>
          <p:nvPr/>
        </p:nvSpPr>
        <p:spPr>
          <a:xfrm rot="0">
            <a:off x="2896108" y="3165847"/>
            <a:ext cx="13683933" cy="549312"/>
          </a:xfrm>
          <a:prstGeom prst="rect">
            <a:avLst/>
          </a:prstGeom>
        </p:spPr>
        <p:txBody>
          <a:bodyPr anchor="t" rtlCol="false" tIns="0" lIns="0" bIns="0" rIns="0">
            <a:spAutoFit/>
          </a:bodyPr>
          <a:lstStyle/>
          <a:p>
            <a:pPr algn="l">
              <a:lnSpc>
                <a:spcPts val="4349"/>
              </a:lnSpc>
            </a:pPr>
            <a:r>
              <a:rPr lang="en-US" sz="3565">
                <a:solidFill>
                  <a:srgbClr val="063050"/>
                </a:solidFill>
                <a:latin typeface="Cabin"/>
                <a:ea typeface="Cabin"/>
                <a:cs typeface="Cabin"/>
                <a:sym typeface="Cabin"/>
              </a:rPr>
              <a:t>Mô tả:</a:t>
            </a:r>
          </a:p>
        </p:txBody>
      </p:sp>
      <p:sp>
        <p:nvSpPr>
          <p:cNvPr name="TextBox 16" id="16"/>
          <p:cNvSpPr txBox="true"/>
          <p:nvPr/>
        </p:nvSpPr>
        <p:spPr>
          <a:xfrm rot="0">
            <a:off x="2896108" y="4143783"/>
            <a:ext cx="6058635" cy="2475765"/>
          </a:xfrm>
          <a:prstGeom prst="rect">
            <a:avLst/>
          </a:prstGeom>
        </p:spPr>
        <p:txBody>
          <a:bodyPr anchor="t" rtlCol="false" tIns="0" lIns="0" bIns="0" rIns="0">
            <a:spAutoFit/>
          </a:bodyPr>
          <a:lstStyle/>
          <a:p>
            <a:pPr algn="l">
              <a:lnSpc>
                <a:spcPts val="4928"/>
              </a:lnSpc>
            </a:pPr>
            <a:r>
              <a:rPr lang="en-US" sz="4039">
                <a:solidFill>
                  <a:srgbClr val="063050"/>
                </a:solidFill>
                <a:latin typeface="Cabin"/>
                <a:ea typeface="Cabin"/>
                <a:cs typeface="Cabin"/>
                <a:sym typeface="Cabin"/>
              </a:rPr>
              <a:t>Ba loài hoa Iris: </a:t>
            </a:r>
          </a:p>
          <a:p>
            <a:pPr algn="l">
              <a:lnSpc>
                <a:spcPts val="4928"/>
              </a:lnSpc>
            </a:pPr>
            <a:r>
              <a:rPr lang="en-US" sz="4039">
                <a:solidFill>
                  <a:srgbClr val="063050"/>
                </a:solidFill>
                <a:latin typeface="Cabin"/>
                <a:ea typeface="Cabin"/>
                <a:cs typeface="Cabin"/>
                <a:sym typeface="Cabin"/>
              </a:rPr>
              <a:t>+ Iris setosa</a:t>
            </a:r>
          </a:p>
          <a:p>
            <a:pPr algn="l">
              <a:lnSpc>
                <a:spcPts val="4928"/>
              </a:lnSpc>
            </a:pPr>
            <a:r>
              <a:rPr lang="en-US" sz="4039">
                <a:solidFill>
                  <a:srgbClr val="063050"/>
                </a:solidFill>
                <a:latin typeface="Cabin"/>
                <a:ea typeface="Cabin"/>
                <a:cs typeface="Cabin"/>
                <a:sym typeface="Cabin"/>
              </a:rPr>
              <a:t>+ Iris versicolor</a:t>
            </a:r>
          </a:p>
          <a:p>
            <a:pPr algn="l">
              <a:lnSpc>
                <a:spcPts val="4928"/>
              </a:lnSpc>
            </a:pPr>
            <a:r>
              <a:rPr lang="en-US" sz="4039">
                <a:solidFill>
                  <a:srgbClr val="063050"/>
                </a:solidFill>
                <a:latin typeface="Cabin"/>
                <a:ea typeface="Cabin"/>
                <a:cs typeface="Cabin"/>
                <a:sym typeface="Cabin"/>
              </a:rPr>
              <a:t>+ Iris virginica. </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772581" y="6642330"/>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8" id="8"/>
          <p:cNvSpPr/>
          <p:nvPr/>
        </p:nvSpPr>
        <p:spPr>
          <a:xfrm flipH="false" flipV="false" rot="0">
            <a:off x="7782599" y="8688572"/>
            <a:ext cx="4676875" cy="569728"/>
          </a:xfrm>
          <a:custGeom>
            <a:avLst/>
            <a:gdLst/>
            <a:ahLst/>
            <a:cxnLst/>
            <a:rect r="r" b="b" t="t" l="l"/>
            <a:pathLst>
              <a:path h="569728" w="4676875">
                <a:moveTo>
                  <a:pt x="0" y="0"/>
                </a:moveTo>
                <a:lnTo>
                  <a:pt x="4676875" y="0"/>
                </a:lnTo>
                <a:lnTo>
                  <a:pt x="4676875" y="569728"/>
                </a:lnTo>
                <a:lnTo>
                  <a:pt x="0" y="569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
        <p:nvSpPr>
          <p:cNvPr name="TextBox 11" id="11"/>
          <p:cNvSpPr txBox="true"/>
          <p:nvPr/>
        </p:nvSpPr>
        <p:spPr>
          <a:xfrm rot="0">
            <a:off x="1028700" y="2189698"/>
            <a:ext cx="14896089" cy="599742"/>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Ta ví dụ trên tập dữ liệu Iris</a:t>
            </a:r>
          </a:p>
        </p:txBody>
      </p:sp>
      <p:sp>
        <p:nvSpPr>
          <p:cNvPr name="TextBox 12" id="12"/>
          <p:cNvSpPr txBox="true"/>
          <p:nvPr/>
        </p:nvSpPr>
        <p:spPr>
          <a:xfrm rot="0">
            <a:off x="8390230" y="8838564"/>
            <a:ext cx="3461614" cy="279268"/>
          </a:xfrm>
          <a:prstGeom prst="rect">
            <a:avLst/>
          </a:prstGeom>
        </p:spPr>
        <p:txBody>
          <a:bodyPr anchor="t" rtlCol="false" tIns="0" lIns="0" bIns="0" rIns="0">
            <a:spAutoFit/>
          </a:bodyPr>
          <a:lstStyle/>
          <a:p>
            <a:pPr algn="l">
              <a:lnSpc>
                <a:spcPts val="1978"/>
              </a:lnSpc>
              <a:spcBef>
                <a:spcPct val="0"/>
              </a:spcBef>
            </a:pPr>
            <a:r>
              <a:rPr lang="en-US" b="true" sz="1902">
                <a:solidFill>
                  <a:srgbClr val="0B4876"/>
                </a:solidFill>
                <a:latin typeface="Poppins Medium"/>
                <a:ea typeface="Poppins Medium"/>
                <a:cs typeface="Poppins Medium"/>
                <a:sym typeface="Poppins Medium"/>
              </a:rPr>
              <a:t>www.reallygreatsite.com</a:t>
            </a:r>
          </a:p>
        </p:txBody>
      </p:sp>
      <p:sp>
        <p:nvSpPr>
          <p:cNvPr name="TextBox 13" id="13"/>
          <p:cNvSpPr txBox="true"/>
          <p:nvPr/>
        </p:nvSpPr>
        <p:spPr>
          <a:xfrm rot="0">
            <a:off x="970028" y="3289836"/>
            <a:ext cx="14840403" cy="4678700"/>
          </a:xfrm>
          <a:prstGeom prst="rect">
            <a:avLst/>
          </a:prstGeom>
        </p:spPr>
        <p:txBody>
          <a:bodyPr anchor="t" rtlCol="false" tIns="0" lIns="0" bIns="0" rIns="0">
            <a:spAutoFit/>
          </a:bodyPr>
          <a:lstStyle/>
          <a:p>
            <a:pPr algn="l">
              <a:lnSpc>
                <a:spcPts val="4655"/>
              </a:lnSpc>
            </a:pPr>
            <a:r>
              <a:rPr lang="en-US" sz="3815">
                <a:solidFill>
                  <a:srgbClr val="063050"/>
                </a:solidFill>
                <a:latin typeface="Cabin"/>
                <a:ea typeface="Cabin"/>
                <a:cs typeface="Cabin"/>
                <a:sym typeface="Cabin"/>
              </a:rPr>
              <a:t>Phân loại:</a:t>
            </a:r>
          </a:p>
          <a:p>
            <a:pPr algn="l" marL="823842" indent="-411921" lvl="1">
              <a:lnSpc>
                <a:spcPts val="4655"/>
              </a:lnSpc>
              <a:buFont typeface="Arial"/>
              <a:buChar char="•"/>
            </a:pPr>
            <a:r>
              <a:rPr lang="en-US" sz="3815">
                <a:solidFill>
                  <a:srgbClr val="063050"/>
                </a:solidFill>
                <a:latin typeface="Cabin"/>
                <a:ea typeface="Cabin"/>
                <a:cs typeface="Cabin"/>
                <a:sym typeface="Cabin"/>
              </a:rPr>
              <a:t>Loài 1: Iris-setosa</a:t>
            </a:r>
          </a:p>
          <a:p>
            <a:pPr algn="l" marL="823842" indent="-411921" lvl="1">
              <a:lnSpc>
                <a:spcPts val="4655"/>
              </a:lnSpc>
              <a:buFont typeface="Arial"/>
              <a:buChar char="•"/>
            </a:pPr>
            <a:r>
              <a:rPr lang="en-US" sz="3815">
                <a:solidFill>
                  <a:srgbClr val="063050"/>
                </a:solidFill>
                <a:latin typeface="Cabin"/>
                <a:ea typeface="Cabin"/>
                <a:cs typeface="Cabin"/>
                <a:sym typeface="Cabin"/>
              </a:rPr>
              <a:t>Loài 2: Iris-versicolor</a:t>
            </a:r>
          </a:p>
          <a:p>
            <a:pPr algn="l" marL="823842" indent="-411921" lvl="1">
              <a:lnSpc>
                <a:spcPts val="4655"/>
              </a:lnSpc>
              <a:buFont typeface="Arial"/>
              <a:buChar char="•"/>
            </a:pPr>
            <a:r>
              <a:rPr lang="en-US" sz="3815">
                <a:solidFill>
                  <a:srgbClr val="063050"/>
                </a:solidFill>
                <a:latin typeface="Cabin"/>
                <a:ea typeface="Cabin"/>
                <a:cs typeface="Cabin"/>
                <a:sym typeface="Cabin"/>
              </a:rPr>
              <a:t>Loà</a:t>
            </a:r>
            <a:r>
              <a:rPr lang="en-US" sz="3815">
                <a:solidFill>
                  <a:srgbClr val="063050"/>
                </a:solidFill>
                <a:latin typeface="Cabin"/>
                <a:ea typeface="Cabin"/>
                <a:cs typeface="Cabin"/>
                <a:sym typeface="Cabin"/>
              </a:rPr>
              <a:t>i 3: Iris-virginica</a:t>
            </a:r>
          </a:p>
          <a:p>
            <a:pPr algn="l">
              <a:lnSpc>
                <a:spcPts val="4655"/>
              </a:lnSpc>
            </a:pPr>
            <a:r>
              <a:rPr lang="en-US" sz="3815">
                <a:solidFill>
                  <a:srgbClr val="063050"/>
                </a:solidFill>
                <a:latin typeface="Cabin"/>
                <a:ea typeface="Cabin"/>
                <a:cs typeface="Cabin"/>
                <a:sym typeface="Cabin"/>
              </a:rPr>
              <a:t>Số</a:t>
            </a:r>
            <a:r>
              <a:rPr lang="en-US" sz="3815">
                <a:solidFill>
                  <a:srgbClr val="063050"/>
                </a:solidFill>
                <a:latin typeface="Cabin"/>
                <a:ea typeface="Cabin"/>
                <a:cs typeface="Cabin"/>
                <a:sym typeface="Cabin"/>
              </a:rPr>
              <a:t> lượng mẫu:</a:t>
            </a:r>
          </a:p>
          <a:p>
            <a:pPr algn="l" marL="823842" indent="-411921" lvl="1">
              <a:lnSpc>
                <a:spcPts val="4655"/>
              </a:lnSpc>
              <a:buFont typeface="Arial"/>
              <a:buChar char="•"/>
            </a:pPr>
            <a:r>
              <a:rPr lang="en-US" sz="3815">
                <a:solidFill>
                  <a:srgbClr val="063050"/>
                </a:solidFill>
                <a:latin typeface="Cabin"/>
                <a:ea typeface="Cabin"/>
                <a:cs typeface="Cabin"/>
                <a:sym typeface="Cabin"/>
              </a:rPr>
              <a:t>Tổng cộng có 150 mẫu.</a:t>
            </a:r>
          </a:p>
          <a:p>
            <a:pPr algn="l" marL="823842" indent="-411921" lvl="1">
              <a:lnSpc>
                <a:spcPts val="4655"/>
              </a:lnSpc>
              <a:buFont typeface="Arial"/>
              <a:buChar char="•"/>
            </a:pPr>
            <a:r>
              <a:rPr lang="en-US" sz="3815">
                <a:solidFill>
                  <a:srgbClr val="063050"/>
                </a:solidFill>
                <a:latin typeface="Cabin"/>
                <a:ea typeface="Cabin"/>
                <a:cs typeface="Cabin"/>
                <a:sym typeface="Cabin"/>
              </a:rPr>
              <a:t>Mỗi</a:t>
            </a:r>
            <a:r>
              <a:rPr lang="en-US" sz="3815">
                <a:solidFill>
                  <a:srgbClr val="063050"/>
                </a:solidFill>
                <a:latin typeface="Cabin"/>
                <a:ea typeface="Cabin"/>
                <a:cs typeface="Cabin"/>
                <a:sym typeface="Cabin"/>
              </a:rPr>
              <a:t> loài có 50 mẫu.</a:t>
            </a:r>
          </a:p>
          <a:p>
            <a:pPr algn="l">
              <a:lnSpc>
                <a:spcPts val="4655"/>
              </a:lnSpc>
            </a:pPr>
          </a:p>
        </p:txBody>
      </p:sp>
      <p:sp>
        <p:nvSpPr>
          <p:cNvPr name="Freeform 14" id="14"/>
          <p:cNvSpPr/>
          <p:nvPr/>
        </p:nvSpPr>
        <p:spPr>
          <a:xfrm flipH="false" flipV="false" rot="0">
            <a:off x="6986741" y="3208541"/>
            <a:ext cx="11301259" cy="5057313"/>
          </a:xfrm>
          <a:custGeom>
            <a:avLst/>
            <a:gdLst/>
            <a:ahLst/>
            <a:cxnLst/>
            <a:rect r="r" b="b" t="t" l="l"/>
            <a:pathLst>
              <a:path h="5057313" w="11301259">
                <a:moveTo>
                  <a:pt x="0" y="0"/>
                </a:moveTo>
                <a:lnTo>
                  <a:pt x="11301259" y="0"/>
                </a:lnTo>
                <a:lnTo>
                  <a:pt x="11301259" y="5057313"/>
                </a:lnTo>
                <a:lnTo>
                  <a:pt x="0" y="5057313"/>
                </a:lnTo>
                <a:lnTo>
                  <a:pt x="0" y="0"/>
                </a:lnTo>
                <a:close/>
              </a:path>
            </a:pathLst>
          </a:custGeom>
          <a:blipFill>
            <a:blip r:embed="rId8"/>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false" flipV="false" rot="0">
            <a:off x="7782599" y="8688572"/>
            <a:ext cx="4676875" cy="569728"/>
          </a:xfrm>
          <a:custGeom>
            <a:avLst/>
            <a:gdLst/>
            <a:ahLst/>
            <a:cxnLst/>
            <a:rect r="r" b="b" t="t" l="l"/>
            <a:pathLst>
              <a:path h="569728" w="4676875">
                <a:moveTo>
                  <a:pt x="0" y="0"/>
                </a:moveTo>
                <a:lnTo>
                  <a:pt x="4676875" y="0"/>
                </a:lnTo>
                <a:lnTo>
                  <a:pt x="4676875" y="569728"/>
                </a:lnTo>
                <a:lnTo>
                  <a:pt x="0" y="569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
        <p:nvSpPr>
          <p:cNvPr name="TextBox 12" id="12"/>
          <p:cNvSpPr txBox="true"/>
          <p:nvPr/>
        </p:nvSpPr>
        <p:spPr>
          <a:xfrm rot="0">
            <a:off x="2672992" y="2186081"/>
            <a:ext cx="14896089" cy="599742"/>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Ta ví dụ trên tập dữ liệu Iris</a:t>
            </a:r>
          </a:p>
        </p:txBody>
      </p:sp>
      <p:sp>
        <p:nvSpPr>
          <p:cNvPr name="TextBox 13" id="13"/>
          <p:cNvSpPr txBox="true"/>
          <p:nvPr/>
        </p:nvSpPr>
        <p:spPr>
          <a:xfrm rot="0">
            <a:off x="8390230" y="8838564"/>
            <a:ext cx="3461614" cy="279268"/>
          </a:xfrm>
          <a:prstGeom prst="rect">
            <a:avLst/>
          </a:prstGeom>
        </p:spPr>
        <p:txBody>
          <a:bodyPr anchor="t" rtlCol="false" tIns="0" lIns="0" bIns="0" rIns="0">
            <a:spAutoFit/>
          </a:bodyPr>
          <a:lstStyle/>
          <a:p>
            <a:pPr algn="l">
              <a:lnSpc>
                <a:spcPts val="1978"/>
              </a:lnSpc>
              <a:spcBef>
                <a:spcPct val="0"/>
              </a:spcBef>
            </a:pPr>
            <a:r>
              <a:rPr lang="en-US" b="true" sz="1902">
                <a:solidFill>
                  <a:srgbClr val="0B4876"/>
                </a:solidFill>
                <a:latin typeface="Poppins Medium"/>
                <a:ea typeface="Poppins Medium"/>
                <a:cs typeface="Poppins Medium"/>
                <a:sym typeface="Poppins Medium"/>
              </a:rPr>
              <a:t>www.reallygreatsite.com</a:t>
            </a:r>
          </a:p>
        </p:txBody>
      </p:sp>
      <p:sp>
        <p:nvSpPr>
          <p:cNvPr name="TextBox 14" id="14"/>
          <p:cNvSpPr txBox="true"/>
          <p:nvPr/>
        </p:nvSpPr>
        <p:spPr>
          <a:xfrm rot="0">
            <a:off x="2692042" y="3100656"/>
            <a:ext cx="14840403" cy="5263559"/>
          </a:xfrm>
          <a:prstGeom prst="rect">
            <a:avLst/>
          </a:prstGeom>
        </p:spPr>
        <p:txBody>
          <a:bodyPr anchor="t" rtlCol="false" tIns="0" lIns="0" bIns="0" rIns="0">
            <a:spAutoFit/>
          </a:bodyPr>
          <a:lstStyle/>
          <a:p>
            <a:pPr algn="l">
              <a:lnSpc>
                <a:spcPts val="4655"/>
              </a:lnSpc>
            </a:pPr>
            <a:r>
              <a:rPr lang="en-US" sz="3815">
                <a:solidFill>
                  <a:srgbClr val="063050"/>
                </a:solidFill>
                <a:latin typeface="Cabin"/>
                <a:ea typeface="Cabin"/>
                <a:cs typeface="Cabin"/>
                <a:sym typeface="Cabin"/>
              </a:rPr>
              <a:t>Tập dữ liệu Iris có tổng cộng 150 bản ghi (mẫu), mỗi bản ghi có 4 thuộc tính đặc trưng và một nhãn lớp (loài hoa):</a:t>
            </a:r>
          </a:p>
          <a:p>
            <a:pPr algn="l" marL="823842" indent="-411921" lvl="1">
              <a:lnSpc>
                <a:spcPts val="4655"/>
              </a:lnSpc>
              <a:buAutoNum type="arabicPeriod" startAt="1"/>
            </a:pPr>
            <a:r>
              <a:rPr lang="en-US" sz="3815">
                <a:solidFill>
                  <a:srgbClr val="063050"/>
                </a:solidFill>
                <a:latin typeface="Cabin"/>
                <a:ea typeface="Cabin"/>
                <a:cs typeface="Cabin"/>
                <a:sym typeface="Cabin"/>
              </a:rPr>
              <a:t>Sepal length (cm): Độ dài của đài hoa (Sepal) tính bằng centimet.</a:t>
            </a:r>
          </a:p>
          <a:p>
            <a:pPr algn="l" marL="823842" indent="-411921" lvl="1">
              <a:lnSpc>
                <a:spcPts val="4655"/>
              </a:lnSpc>
              <a:buAutoNum type="arabicPeriod" startAt="1"/>
            </a:pPr>
            <a:r>
              <a:rPr lang="en-US" sz="3815">
                <a:solidFill>
                  <a:srgbClr val="063050"/>
                </a:solidFill>
                <a:latin typeface="Cabin"/>
                <a:ea typeface="Cabin"/>
                <a:cs typeface="Cabin"/>
                <a:sym typeface="Cabin"/>
              </a:rPr>
              <a:t>Sepal width (cm): Độ rộng của đài hoa tính bằng centimet.</a:t>
            </a:r>
          </a:p>
          <a:p>
            <a:pPr algn="l" marL="823842" indent="-411921" lvl="1">
              <a:lnSpc>
                <a:spcPts val="4655"/>
              </a:lnSpc>
              <a:buAutoNum type="arabicPeriod" startAt="1"/>
            </a:pPr>
            <a:r>
              <a:rPr lang="en-US" sz="3815">
                <a:solidFill>
                  <a:srgbClr val="063050"/>
                </a:solidFill>
                <a:latin typeface="Cabin"/>
                <a:ea typeface="Cabin"/>
                <a:cs typeface="Cabin"/>
                <a:sym typeface="Cabin"/>
              </a:rPr>
              <a:t>Petal length (cm): Độ dài của cánh hoa (Petal) tính bằng centimet.</a:t>
            </a:r>
          </a:p>
          <a:p>
            <a:pPr algn="l" marL="823842" indent="-411921" lvl="1">
              <a:lnSpc>
                <a:spcPts val="4655"/>
              </a:lnSpc>
              <a:buAutoNum type="arabicPeriod" startAt="1"/>
            </a:pPr>
            <a:r>
              <a:rPr lang="en-US" sz="3815">
                <a:solidFill>
                  <a:srgbClr val="063050"/>
                </a:solidFill>
                <a:latin typeface="Cabin"/>
                <a:ea typeface="Cabin"/>
                <a:cs typeface="Cabin"/>
                <a:sym typeface="Cabin"/>
              </a:rPr>
              <a:t>Petal width (cm): Độ rộng của cánh hoa tính bằng centimet.</a:t>
            </a:r>
          </a:p>
          <a:p>
            <a:pPr algn="l" marL="823842" indent="-411921" lvl="1">
              <a:lnSpc>
                <a:spcPts val="4655"/>
              </a:lnSpc>
              <a:buAutoNum type="arabicPeriod" startAt="1"/>
            </a:pPr>
            <a:r>
              <a:rPr lang="en-US" sz="3815">
                <a:solidFill>
                  <a:srgbClr val="063050"/>
                </a:solidFill>
                <a:latin typeface="Cabin"/>
                <a:ea typeface="Cabin"/>
                <a:cs typeface="Cabin"/>
                <a:sym typeface="Cabin"/>
              </a:rPr>
              <a:t>Class: Loài hoa, có ba nhãn: "Iris-setosa", "Iris-versicolor", và "Iris-virginica".</a:t>
            </a:r>
          </a:p>
          <a:p>
            <a:pPr algn="l">
              <a:lnSpc>
                <a:spcPts val="4655"/>
              </a:lnSpc>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false" flipV="false" rot="0">
            <a:off x="7782599" y="8688572"/>
            <a:ext cx="4676875" cy="569728"/>
          </a:xfrm>
          <a:custGeom>
            <a:avLst/>
            <a:gdLst/>
            <a:ahLst/>
            <a:cxnLst/>
            <a:rect r="r" b="b" t="t" l="l"/>
            <a:pathLst>
              <a:path h="569728" w="4676875">
                <a:moveTo>
                  <a:pt x="0" y="0"/>
                </a:moveTo>
                <a:lnTo>
                  <a:pt x="4676875" y="0"/>
                </a:lnTo>
                <a:lnTo>
                  <a:pt x="4676875" y="569728"/>
                </a:lnTo>
                <a:lnTo>
                  <a:pt x="0" y="569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
        <p:nvSpPr>
          <p:cNvPr name="TextBox 12" id="12"/>
          <p:cNvSpPr txBox="true"/>
          <p:nvPr/>
        </p:nvSpPr>
        <p:spPr>
          <a:xfrm rot="0">
            <a:off x="2336128" y="2186081"/>
            <a:ext cx="14896089" cy="1199817"/>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Sử dụng Normalized spectral clustering according to Ng, Jordan, and Weiss (2000)</a:t>
            </a:r>
          </a:p>
        </p:txBody>
      </p:sp>
      <p:sp>
        <p:nvSpPr>
          <p:cNvPr name="TextBox 13" id="13"/>
          <p:cNvSpPr txBox="true"/>
          <p:nvPr/>
        </p:nvSpPr>
        <p:spPr>
          <a:xfrm rot="0">
            <a:off x="8390230" y="8838564"/>
            <a:ext cx="3461614" cy="279268"/>
          </a:xfrm>
          <a:prstGeom prst="rect">
            <a:avLst/>
          </a:prstGeom>
        </p:spPr>
        <p:txBody>
          <a:bodyPr anchor="t" rtlCol="false" tIns="0" lIns="0" bIns="0" rIns="0">
            <a:spAutoFit/>
          </a:bodyPr>
          <a:lstStyle/>
          <a:p>
            <a:pPr algn="l">
              <a:lnSpc>
                <a:spcPts val="1978"/>
              </a:lnSpc>
              <a:spcBef>
                <a:spcPct val="0"/>
              </a:spcBef>
            </a:pPr>
            <a:r>
              <a:rPr lang="en-US" b="true" sz="1902">
                <a:solidFill>
                  <a:srgbClr val="0B4876"/>
                </a:solidFill>
                <a:latin typeface="Poppins Medium"/>
                <a:ea typeface="Poppins Medium"/>
                <a:cs typeface="Poppins Medium"/>
                <a:sym typeface="Poppins Medium"/>
              </a:rPr>
              <a:t>www.reallygreatsite.com</a:t>
            </a:r>
          </a:p>
        </p:txBody>
      </p:sp>
      <p:sp>
        <p:nvSpPr>
          <p:cNvPr name="Freeform 14" id="14"/>
          <p:cNvSpPr/>
          <p:nvPr/>
        </p:nvSpPr>
        <p:spPr>
          <a:xfrm flipH="false" flipV="false" rot="0">
            <a:off x="2672992" y="3677359"/>
            <a:ext cx="13897452" cy="4895277"/>
          </a:xfrm>
          <a:custGeom>
            <a:avLst/>
            <a:gdLst/>
            <a:ahLst/>
            <a:cxnLst/>
            <a:rect r="r" b="b" t="t" l="l"/>
            <a:pathLst>
              <a:path h="4895277" w="13897452">
                <a:moveTo>
                  <a:pt x="0" y="0"/>
                </a:moveTo>
                <a:lnTo>
                  <a:pt x="13897452" y="0"/>
                </a:lnTo>
                <a:lnTo>
                  <a:pt x="13897452" y="4895277"/>
                </a:lnTo>
                <a:lnTo>
                  <a:pt x="0" y="4895277"/>
                </a:lnTo>
                <a:lnTo>
                  <a:pt x="0" y="0"/>
                </a:lnTo>
                <a:close/>
              </a:path>
            </a:pathLst>
          </a:custGeom>
          <a:blipFill>
            <a:blip r:embed="rId10"/>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7154126" cy="2191512"/>
            <a:chOff x="0" y="0"/>
            <a:chExt cx="4517959" cy="577188"/>
          </a:xfrm>
        </p:grpSpPr>
        <p:sp>
          <p:nvSpPr>
            <p:cNvPr name="Freeform 5" id="5"/>
            <p:cNvSpPr/>
            <p:nvPr/>
          </p:nvSpPr>
          <p:spPr>
            <a:xfrm flipH="false" flipV="false" rot="0">
              <a:off x="0" y="0"/>
              <a:ext cx="4517959" cy="577188"/>
            </a:xfrm>
            <a:custGeom>
              <a:avLst/>
              <a:gdLst/>
              <a:ahLst/>
              <a:cxnLst/>
              <a:rect r="r" b="b" t="t" l="l"/>
              <a:pathLst>
                <a:path h="577188" w="4517959">
                  <a:moveTo>
                    <a:pt x="0" y="0"/>
                  </a:moveTo>
                  <a:lnTo>
                    <a:pt x="4517959" y="0"/>
                  </a:lnTo>
                  <a:lnTo>
                    <a:pt x="4517959" y="577188"/>
                  </a:lnTo>
                  <a:lnTo>
                    <a:pt x="0" y="577188"/>
                  </a:lnTo>
                  <a:close/>
                </a:path>
              </a:pathLst>
            </a:custGeom>
            <a:solidFill>
              <a:srgbClr val="2B59C3">
                <a:alpha val="71765"/>
              </a:srgbClr>
            </a:solidFill>
          </p:spPr>
        </p:sp>
        <p:sp>
          <p:nvSpPr>
            <p:cNvPr name="TextBox 6" id="6"/>
            <p:cNvSpPr txBox="true"/>
            <p:nvPr/>
          </p:nvSpPr>
          <p:spPr>
            <a:xfrm>
              <a:off x="0" y="28575"/>
              <a:ext cx="4517959" cy="548613"/>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8" id="8"/>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412389" y="6920740"/>
            <a:ext cx="10875611" cy="3366260"/>
          </a:xfrm>
          <a:custGeom>
            <a:avLst/>
            <a:gdLst/>
            <a:ahLst/>
            <a:cxnLst/>
            <a:rect r="r" b="b" t="t" l="l"/>
            <a:pathLst>
              <a:path h="3366260" w="10875611">
                <a:moveTo>
                  <a:pt x="0" y="0"/>
                </a:moveTo>
                <a:lnTo>
                  <a:pt x="10875611" y="0"/>
                </a:lnTo>
                <a:lnTo>
                  <a:pt x="10875611" y="3366260"/>
                </a:lnTo>
                <a:lnTo>
                  <a:pt x="0" y="3366260"/>
                </a:lnTo>
                <a:lnTo>
                  <a:pt x="0" y="0"/>
                </a:lnTo>
                <a:close/>
              </a:path>
            </a:pathLst>
          </a:custGeom>
          <a:blipFill>
            <a:blip r:embed="rId6"/>
            <a:stretch>
              <a:fillRect l="0" t="0" r="0" b="0"/>
            </a:stretch>
          </a:blipFill>
        </p:spPr>
      </p:sp>
      <p:sp>
        <p:nvSpPr>
          <p:cNvPr name="TextBox 10" id="10"/>
          <p:cNvSpPr txBox="true"/>
          <p:nvPr/>
        </p:nvSpPr>
        <p:spPr>
          <a:xfrm rot="0">
            <a:off x="1028700" y="594014"/>
            <a:ext cx="16230600"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CLUSTERING là gì :</a:t>
            </a:r>
          </a:p>
        </p:txBody>
      </p:sp>
      <p:sp>
        <p:nvSpPr>
          <p:cNvPr name="TextBox 11" id="11"/>
          <p:cNvSpPr txBox="true"/>
          <p:nvPr/>
        </p:nvSpPr>
        <p:spPr>
          <a:xfrm rot="0">
            <a:off x="751761" y="2755773"/>
            <a:ext cx="17292600" cy="2387727"/>
          </a:xfrm>
          <a:prstGeom prst="rect">
            <a:avLst/>
          </a:prstGeom>
        </p:spPr>
        <p:txBody>
          <a:bodyPr anchor="t" rtlCol="false" tIns="0" lIns="0" bIns="0" rIns="0">
            <a:spAutoFit/>
          </a:bodyPr>
          <a:lstStyle/>
          <a:p>
            <a:pPr algn="ctr">
              <a:lnSpc>
                <a:spcPts val="3744"/>
              </a:lnSpc>
            </a:pPr>
            <a:r>
              <a:rPr lang="en-US" sz="3600" b="true">
                <a:solidFill>
                  <a:srgbClr val="063050"/>
                </a:solidFill>
                <a:latin typeface="Poppins Bold"/>
                <a:ea typeface="Poppins Bold"/>
                <a:cs typeface="Poppins Bold"/>
                <a:sym typeface="Poppins Bold"/>
              </a:rPr>
              <a:t>- Clustering : </a:t>
            </a:r>
            <a:r>
              <a:rPr lang="en-US" sz="3600">
                <a:solidFill>
                  <a:srgbClr val="063050"/>
                </a:solidFill>
                <a:latin typeface="Poppins"/>
                <a:ea typeface="Poppins"/>
                <a:cs typeface="Poppins"/>
                <a:sym typeface="Poppins"/>
              </a:rPr>
              <a:t>+ Là qua trình phân nhóm/cụm dữ liệu/đối tượng vào các nhóm/cụm.</a:t>
            </a:r>
          </a:p>
          <a:p>
            <a:pPr algn="ctr">
              <a:lnSpc>
                <a:spcPts val="3744"/>
              </a:lnSpc>
            </a:pPr>
            <a:r>
              <a:rPr lang="en-US" sz="3600">
                <a:solidFill>
                  <a:srgbClr val="063050"/>
                </a:solidFill>
                <a:latin typeface="Poppins"/>
                <a:ea typeface="Poppins"/>
                <a:cs typeface="Poppins"/>
                <a:sym typeface="Poppins"/>
              </a:rPr>
              <a:t>                     + Các đối tượng trong cùng một nhóm tương tự(tương đồng) với nhau hơn so với các đối tượng ở các nhóm khác.</a:t>
            </a:r>
          </a:p>
          <a:p>
            <a:pPr algn="ctr">
              <a:lnSpc>
                <a:spcPts val="3744"/>
              </a:lnSpc>
              <a:spcBef>
                <a:spcPct val="0"/>
              </a:spcBef>
            </a:pPr>
          </a:p>
        </p:txBody>
      </p:sp>
      <p:sp>
        <p:nvSpPr>
          <p:cNvPr name="TextBox 12" id="12"/>
          <p:cNvSpPr txBox="true"/>
          <p:nvPr/>
        </p:nvSpPr>
        <p:spPr>
          <a:xfrm rot="0">
            <a:off x="1550650" y="5028951"/>
            <a:ext cx="15186701" cy="2534666"/>
          </a:xfrm>
          <a:prstGeom prst="rect">
            <a:avLst/>
          </a:prstGeom>
        </p:spPr>
        <p:txBody>
          <a:bodyPr anchor="t" rtlCol="false" tIns="0" lIns="0" bIns="0" rIns="0">
            <a:spAutoFit/>
          </a:bodyPr>
          <a:lstStyle/>
          <a:p>
            <a:pPr algn="ctr">
              <a:lnSpc>
                <a:spcPts val="3951"/>
              </a:lnSpc>
            </a:pPr>
            <a:r>
              <a:rPr lang="en-US" b="true" sz="3799" i="true" u="sng">
                <a:solidFill>
                  <a:srgbClr val="063050"/>
                </a:solidFill>
                <a:latin typeface="Poppins Bold Italics"/>
                <a:ea typeface="Poppins Bold Italics"/>
                <a:cs typeface="Poppins Bold Italics"/>
                <a:sym typeface="Poppins Bold Italics"/>
              </a:rPr>
              <a:t>- Input :</a:t>
            </a:r>
            <a:r>
              <a:rPr lang="en-US" sz="3799">
                <a:solidFill>
                  <a:srgbClr val="063050"/>
                </a:solidFill>
                <a:latin typeface="Poppins"/>
                <a:ea typeface="Poppins"/>
                <a:cs typeface="Poppins"/>
                <a:sym typeface="Poppins"/>
              </a:rPr>
              <a:t> một tập dữ liệu {x1,…,xN} không có nhãn (hoặc giá trị đầu ra mong muốn).</a:t>
            </a:r>
          </a:p>
          <a:p>
            <a:pPr algn="ctr">
              <a:lnSpc>
                <a:spcPts val="3951"/>
              </a:lnSpc>
            </a:pPr>
            <a:r>
              <a:rPr lang="en-US" b="true" sz="3799" i="true" u="sng">
                <a:solidFill>
                  <a:srgbClr val="063050"/>
                </a:solidFill>
                <a:latin typeface="Poppins Bold Italics"/>
                <a:ea typeface="Poppins Bold Italics"/>
                <a:cs typeface="Poppins Bold Italics"/>
                <a:sym typeface="Poppins Bold Italics"/>
              </a:rPr>
              <a:t>- Output:</a:t>
            </a:r>
            <a:r>
              <a:rPr lang="en-US" sz="3799">
                <a:solidFill>
                  <a:srgbClr val="063050"/>
                </a:solidFill>
                <a:latin typeface="Poppins"/>
                <a:ea typeface="Poppins"/>
                <a:cs typeface="Poppins"/>
                <a:sym typeface="Poppins"/>
              </a:rPr>
              <a:t> Các cụm (nhóm) của các quan sát.</a:t>
            </a:r>
          </a:p>
          <a:p>
            <a:pPr algn="ctr">
              <a:lnSpc>
                <a:spcPts val="3951"/>
              </a:lnSpc>
            </a:pPr>
          </a:p>
          <a:p>
            <a:pPr algn="ctr">
              <a:lnSpc>
                <a:spcPts val="3951"/>
              </a:lnSpc>
              <a:spcBef>
                <a:spcPct val="0"/>
              </a:spcBef>
            </a:pPr>
          </a:p>
        </p:txBody>
      </p:sp>
      <p:sp>
        <p:nvSpPr>
          <p:cNvPr name="TextBox 13" id="13"/>
          <p:cNvSpPr txBox="true"/>
          <p:nvPr/>
        </p:nvSpPr>
        <p:spPr>
          <a:xfrm rot="0">
            <a:off x="458722" y="6986552"/>
            <a:ext cx="6597314" cy="3126368"/>
          </a:xfrm>
          <a:prstGeom prst="rect">
            <a:avLst/>
          </a:prstGeom>
        </p:spPr>
        <p:txBody>
          <a:bodyPr anchor="t" rtlCol="false" tIns="0" lIns="0" bIns="0" rIns="0">
            <a:spAutoFit/>
          </a:bodyPr>
          <a:lstStyle/>
          <a:p>
            <a:pPr algn="ctr" marL="731457" indent="-365729" lvl="1">
              <a:lnSpc>
                <a:spcPts val="3523"/>
              </a:lnSpc>
              <a:buFont typeface="Arial"/>
              <a:buChar char="•"/>
            </a:pPr>
            <a:r>
              <a:rPr lang="en-US" sz="3387">
                <a:solidFill>
                  <a:srgbClr val="063050"/>
                </a:solidFill>
                <a:latin typeface="Poppins"/>
                <a:ea typeface="Poppins"/>
                <a:cs typeface="Poppins"/>
                <a:sym typeface="Poppins"/>
              </a:rPr>
              <a:t>Một cụm (cluster) là một tập các quan sát</a:t>
            </a:r>
          </a:p>
          <a:p>
            <a:pPr algn="ctr">
              <a:lnSpc>
                <a:spcPts val="3523"/>
              </a:lnSpc>
            </a:pPr>
            <a:r>
              <a:rPr lang="en-US" sz="3387">
                <a:solidFill>
                  <a:srgbClr val="063050"/>
                </a:solidFill>
                <a:latin typeface="Poppins"/>
                <a:ea typeface="Poppins"/>
                <a:cs typeface="Poppins"/>
                <a:sym typeface="Poppins"/>
              </a:rPr>
              <a:t> + </a:t>
            </a:r>
            <a:r>
              <a:rPr lang="en-US" sz="3387" b="true">
                <a:solidFill>
                  <a:srgbClr val="063050"/>
                </a:solidFill>
                <a:latin typeface="Poppins Bold"/>
                <a:ea typeface="Poppins Bold"/>
                <a:cs typeface="Poppins Bold"/>
                <a:sym typeface="Poppins Bold"/>
              </a:rPr>
              <a:t>Tương tự với nhau</a:t>
            </a:r>
            <a:r>
              <a:rPr lang="en-US" sz="3387">
                <a:solidFill>
                  <a:srgbClr val="063050"/>
                </a:solidFill>
                <a:latin typeface="Poppins"/>
                <a:ea typeface="Poppins"/>
                <a:cs typeface="Poppins"/>
                <a:sym typeface="Poppins"/>
              </a:rPr>
              <a:t> (theo một ý nghĩa, đánh giá nào đó)</a:t>
            </a:r>
          </a:p>
          <a:p>
            <a:pPr algn="ctr">
              <a:lnSpc>
                <a:spcPts val="3523"/>
              </a:lnSpc>
            </a:pPr>
            <a:r>
              <a:rPr lang="en-US" sz="3387">
                <a:solidFill>
                  <a:srgbClr val="063050"/>
                </a:solidFill>
                <a:latin typeface="Poppins"/>
                <a:ea typeface="Poppins"/>
                <a:cs typeface="Poppins"/>
                <a:sym typeface="Poppins"/>
              </a:rPr>
              <a:t> + Khác biệt với các quan sát thuộc các cụm khác.</a:t>
            </a:r>
          </a:p>
          <a:p>
            <a:pPr algn="ctr">
              <a:lnSpc>
                <a:spcPts val="3523"/>
              </a:lnSpc>
              <a:spcBef>
                <a:spcPct val="0"/>
              </a:spcBef>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
        <p:nvSpPr>
          <p:cNvPr name="TextBox 11" id="11"/>
          <p:cNvSpPr txBox="true"/>
          <p:nvPr/>
        </p:nvSpPr>
        <p:spPr>
          <a:xfrm rot="0">
            <a:off x="2672992" y="2186081"/>
            <a:ext cx="14896089" cy="599742"/>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Bước 1: Xây dựng ma trận tương đồng</a:t>
            </a:r>
          </a:p>
        </p:txBody>
      </p:sp>
      <p:sp>
        <p:nvSpPr>
          <p:cNvPr name="TextBox 12" id="12"/>
          <p:cNvSpPr txBox="true"/>
          <p:nvPr/>
        </p:nvSpPr>
        <p:spPr>
          <a:xfrm rot="0">
            <a:off x="2649846" y="3214448"/>
            <a:ext cx="14896089" cy="3000042"/>
          </a:xfrm>
          <a:prstGeom prst="rect">
            <a:avLst/>
          </a:prstGeom>
        </p:spPr>
        <p:txBody>
          <a:bodyPr anchor="t" rtlCol="false" tIns="0" lIns="0" bIns="0" rIns="0">
            <a:spAutoFit/>
          </a:bodyPr>
          <a:lstStyle/>
          <a:p>
            <a:pPr algn="l">
              <a:lnSpc>
                <a:spcPts val="4734"/>
              </a:lnSpc>
            </a:pPr>
            <a:r>
              <a:rPr lang="en-US" sz="3880">
                <a:solidFill>
                  <a:srgbClr val="063050"/>
                </a:solidFill>
                <a:latin typeface="Cabin"/>
                <a:ea typeface="Cabin"/>
                <a:cs typeface="Cabin"/>
                <a:sym typeface="Cabin"/>
              </a:rPr>
              <a:t>3 phương pháp:</a:t>
            </a:r>
          </a:p>
          <a:p>
            <a:pPr algn="l">
              <a:lnSpc>
                <a:spcPts val="4734"/>
              </a:lnSpc>
            </a:pPr>
          </a:p>
          <a:p>
            <a:pPr algn="l" marL="837894" indent="-418947" lvl="1">
              <a:lnSpc>
                <a:spcPts val="4734"/>
              </a:lnSpc>
              <a:buFont typeface="Arial"/>
              <a:buChar char="•"/>
            </a:pPr>
            <a:r>
              <a:rPr lang="en-US" sz="3880">
                <a:solidFill>
                  <a:srgbClr val="063050"/>
                </a:solidFill>
                <a:latin typeface="Cabin"/>
                <a:ea typeface="Cabin"/>
                <a:cs typeface="Cabin"/>
                <a:sym typeface="Cabin"/>
              </a:rPr>
              <a:t>Đồ thị ε-láng giềng (ε-neighborhood graph)</a:t>
            </a:r>
          </a:p>
          <a:p>
            <a:pPr algn="l" marL="837894" indent="-418947" lvl="1">
              <a:lnSpc>
                <a:spcPts val="4734"/>
              </a:lnSpc>
              <a:buFont typeface="Arial"/>
              <a:buChar char="•"/>
            </a:pPr>
            <a:r>
              <a:rPr lang="en-US" sz="3880">
                <a:solidFill>
                  <a:srgbClr val="063050"/>
                </a:solidFill>
                <a:latin typeface="Cabin"/>
                <a:ea typeface="Cabin"/>
                <a:cs typeface="Cabin"/>
                <a:sym typeface="Cabin"/>
              </a:rPr>
              <a:t>Đồ thị k-láng giềng gần nhất (k-nearest neighbor graph)</a:t>
            </a:r>
          </a:p>
          <a:p>
            <a:pPr algn="l" marL="837894" indent="-418947" lvl="1">
              <a:lnSpc>
                <a:spcPts val="4734"/>
              </a:lnSpc>
              <a:buFont typeface="Arial"/>
              <a:buChar char="•"/>
            </a:pPr>
            <a:r>
              <a:rPr lang="en-US" sz="3880">
                <a:solidFill>
                  <a:srgbClr val="063050"/>
                </a:solidFill>
                <a:latin typeface="Cabin"/>
                <a:ea typeface="Cabin"/>
                <a:cs typeface="Cabin"/>
                <a:sym typeface="Cabin"/>
              </a:rPr>
              <a:t>Đồ thị hoàn toàn kết nối (Fully connected graph)</a:t>
            </a:r>
          </a:p>
        </p:txBody>
      </p:sp>
      <p:sp>
        <p:nvSpPr>
          <p:cNvPr name="TextBox 13" id="13"/>
          <p:cNvSpPr txBox="true"/>
          <p:nvPr/>
        </p:nvSpPr>
        <p:spPr>
          <a:xfrm rot="0">
            <a:off x="2893081" y="7503029"/>
            <a:ext cx="14896089" cy="599742"/>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--&gt; Chọn Fully connected graph</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
        <p:nvSpPr>
          <p:cNvPr name="TextBox 11" id="11"/>
          <p:cNvSpPr txBox="true"/>
          <p:nvPr/>
        </p:nvSpPr>
        <p:spPr>
          <a:xfrm rot="0">
            <a:off x="2672992" y="2186081"/>
            <a:ext cx="14896089" cy="599742"/>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Bước 1: Xây dựng ma trận tương đồng</a:t>
            </a:r>
          </a:p>
        </p:txBody>
      </p:sp>
      <p:sp>
        <p:nvSpPr>
          <p:cNvPr name="TextBox 12" id="12"/>
          <p:cNvSpPr txBox="true"/>
          <p:nvPr/>
        </p:nvSpPr>
        <p:spPr>
          <a:xfrm rot="0">
            <a:off x="2649846" y="3214448"/>
            <a:ext cx="14896089" cy="3000042"/>
          </a:xfrm>
          <a:prstGeom prst="rect">
            <a:avLst/>
          </a:prstGeom>
        </p:spPr>
        <p:txBody>
          <a:bodyPr anchor="t" rtlCol="false" tIns="0" lIns="0" bIns="0" rIns="0">
            <a:spAutoFit/>
          </a:bodyPr>
          <a:lstStyle/>
          <a:p>
            <a:pPr algn="l">
              <a:lnSpc>
                <a:spcPts val="4734"/>
              </a:lnSpc>
            </a:pPr>
            <a:r>
              <a:rPr lang="en-US" sz="3880">
                <a:solidFill>
                  <a:srgbClr val="063050"/>
                </a:solidFill>
                <a:latin typeface="Cabin"/>
                <a:ea typeface="Cabin"/>
                <a:cs typeface="Cabin"/>
                <a:sym typeface="Cabin"/>
              </a:rPr>
              <a:t>3 phương pháp:</a:t>
            </a:r>
          </a:p>
          <a:p>
            <a:pPr algn="l">
              <a:lnSpc>
                <a:spcPts val="4734"/>
              </a:lnSpc>
            </a:pPr>
          </a:p>
          <a:p>
            <a:pPr algn="l" marL="837894" indent="-418947" lvl="1">
              <a:lnSpc>
                <a:spcPts val="4734"/>
              </a:lnSpc>
              <a:buFont typeface="Arial"/>
              <a:buChar char="•"/>
            </a:pPr>
            <a:r>
              <a:rPr lang="en-US" sz="3880">
                <a:solidFill>
                  <a:srgbClr val="063050"/>
                </a:solidFill>
                <a:latin typeface="Cabin"/>
                <a:ea typeface="Cabin"/>
                <a:cs typeface="Cabin"/>
                <a:sym typeface="Cabin"/>
              </a:rPr>
              <a:t>Đồ thị ε-láng giềng (ε-neighborhood graph)</a:t>
            </a:r>
          </a:p>
          <a:p>
            <a:pPr algn="l" marL="837894" indent="-418947" lvl="1">
              <a:lnSpc>
                <a:spcPts val="4734"/>
              </a:lnSpc>
              <a:buFont typeface="Arial"/>
              <a:buChar char="•"/>
            </a:pPr>
            <a:r>
              <a:rPr lang="en-US" sz="3880">
                <a:solidFill>
                  <a:srgbClr val="063050"/>
                </a:solidFill>
                <a:latin typeface="Cabin"/>
                <a:ea typeface="Cabin"/>
                <a:cs typeface="Cabin"/>
                <a:sym typeface="Cabin"/>
              </a:rPr>
              <a:t>Đồ thị k-láng giềng gần nhất (k-nearest neighbor graph)</a:t>
            </a:r>
          </a:p>
          <a:p>
            <a:pPr algn="l" marL="837894" indent="-418947" lvl="1">
              <a:lnSpc>
                <a:spcPts val="4734"/>
              </a:lnSpc>
              <a:buFont typeface="Arial"/>
              <a:buChar char="•"/>
            </a:pPr>
            <a:r>
              <a:rPr lang="en-US" sz="3880">
                <a:solidFill>
                  <a:srgbClr val="063050"/>
                </a:solidFill>
                <a:latin typeface="Cabin"/>
                <a:ea typeface="Cabin"/>
                <a:cs typeface="Cabin"/>
                <a:sym typeface="Cabin"/>
              </a:rPr>
              <a:t>Đồ thị hoàn toàn kết nối (Fully connected graph)</a:t>
            </a:r>
          </a:p>
        </p:txBody>
      </p:sp>
      <p:sp>
        <p:nvSpPr>
          <p:cNvPr name="TextBox 13" id="13"/>
          <p:cNvSpPr txBox="true"/>
          <p:nvPr/>
        </p:nvSpPr>
        <p:spPr>
          <a:xfrm rot="0">
            <a:off x="2893081" y="7503029"/>
            <a:ext cx="14896089" cy="599742"/>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--&gt; Chọn Fully connected graph</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
        <p:nvSpPr>
          <p:cNvPr name="TextBox 11" id="11"/>
          <p:cNvSpPr txBox="true"/>
          <p:nvPr/>
        </p:nvSpPr>
        <p:spPr>
          <a:xfrm rot="0">
            <a:off x="2672992" y="2186081"/>
            <a:ext cx="14896089" cy="599742"/>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Bước 1: Xây dựng ma trận tương đồng</a:t>
            </a:r>
          </a:p>
        </p:txBody>
      </p:sp>
      <p:sp>
        <p:nvSpPr>
          <p:cNvPr name="TextBox 12" id="12"/>
          <p:cNvSpPr txBox="true"/>
          <p:nvPr/>
        </p:nvSpPr>
        <p:spPr>
          <a:xfrm rot="0">
            <a:off x="2649846" y="3784264"/>
            <a:ext cx="14896089" cy="6000417"/>
          </a:xfrm>
          <a:prstGeom prst="rect">
            <a:avLst/>
          </a:prstGeom>
        </p:spPr>
        <p:txBody>
          <a:bodyPr anchor="t" rtlCol="false" tIns="0" lIns="0" bIns="0" rIns="0">
            <a:spAutoFit/>
          </a:bodyPr>
          <a:lstStyle/>
          <a:p>
            <a:pPr algn="l" marL="837894" indent="-418947" lvl="1">
              <a:lnSpc>
                <a:spcPts val="4734"/>
              </a:lnSpc>
              <a:buFont typeface="Arial"/>
              <a:buChar char="•"/>
            </a:pPr>
            <a:r>
              <a:rPr lang="en-US" sz="3880">
                <a:solidFill>
                  <a:srgbClr val="063050"/>
                </a:solidFill>
                <a:latin typeface="Cabin"/>
                <a:ea typeface="Cabin"/>
                <a:cs typeface="Cabin"/>
                <a:sym typeface="Cabin"/>
              </a:rPr>
              <a:t>Các phương pháp đồ thị khác: </a:t>
            </a:r>
          </a:p>
          <a:p>
            <a:pPr algn="l">
              <a:lnSpc>
                <a:spcPts val="4734"/>
              </a:lnSpc>
            </a:pPr>
            <a:r>
              <a:rPr lang="en-US" sz="3880">
                <a:solidFill>
                  <a:srgbClr val="063050"/>
                </a:solidFill>
                <a:latin typeface="Cabin"/>
                <a:ea typeface="Cabin"/>
                <a:cs typeface="Cabin"/>
                <a:sym typeface="Cabin"/>
              </a:rPr>
              <a:t>– k-Nearest Neighbor Graph: Yêu cầu chọn tham số k, điều này có thể khó tối ưu và ảnh hưởng đến kết quả phân cụm. </a:t>
            </a:r>
          </a:p>
          <a:p>
            <a:pPr algn="l">
              <a:lnSpc>
                <a:spcPts val="4734"/>
              </a:lnSpc>
            </a:pPr>
            <a:r>
              <a:rPr lang="en-US" sz="3880">
                <a:solidFill>
                  <a:srgbClr val="063050"/>
                </a:solidFill>
                <a:latin typeface="Cabin"/>
                <a:ea typeface="Cabin"/>
                <a:cs typeface="Cabin"/>
                <a:sym typeface="Cabin"/>
              </a:rPr>
              <a:t>– ε-Neighborhood Graph: Yêu cầu chọn tham số ε, nhưng giá trị này có thể khó xác định nếu dữ liệu có độ chênh lệch lớn. </a:t>
            </a:r>
          </a:p>
          <a:p>
            <a:pPr algn="l">
              <a:lnSpc>
                <a:spcPts val="4734"/>
              </a:lnSpc>
            </a:pPr>
            <a:r>
              <a:rPr lang="en-US" sz="3880">
                <a:solidFill>
                  <a:srgbClr val="063050"/>
                </a:solidFill>
                <a:latin typeface="Cabin"/>
                <a:ea typeface="Cabin"/>
                <a:cs typeface="Cabin"/>
                <a:sym typeface="Cabin"/>
              </a:rPr>
              <a:t>• Với đồ thị đầy đủ (Fully Connected Graph):  </a:t>
            </a:r>
          </a:p>
          <a:p>
            <a:pPr algn="l">
              <a:lnSpc>
                <a:spcPts val="4734"/>
              </a:lnSpc>
            </a:pPr>
            <a:r>
              <a:rPr lang="en-US" sz="3880">
                <a:solidFill>
                  <a:srgbClr val="063050"/>
                </a:solidFill>
                <a:latin typeface="Cabin"/>
                <a:ea typeface="Cabin"/>
                <a:cs typeface="Cabin"/>
                <a:sym typeface="Cabin"/>
              </a:rPr>
              <a:t>– Không cần chọn tham số k hay ε, giảm thiểu sự phụ thuộc vào tham số. </a:t>
            </a:r>
          </a:p>
          <a:p>
            <a:pPr algn="l">
              <a:lnSpc>
                <a:spcPts val="4734"/>
              </a:lnSpc>
            </a:pPr>
            <a:r>
              <a:rPr lang="en-US" sz="3880">
                <a:solidFill>
                  <a:srgbClr val="063050"/>
                </a:solidFill>
                <a:latin typeface="Cabin"/>
                <a:ea typeface="Cabin"/>
                <a:cs typeface="Cabin"/>
                <a:sym typeface="Cabin"/>
              </a:rPr>
              <a:t>– Phù hợp với các tập dữ liệu nhỏ, không thưa thớt như tập Iris, giúp tránh chi phí tính toán lớn.</a:t>
            </a:r>
          </a:p>
        </p:txBody>
      </p:sp>
      <p:sp>
        <p:nvSpPr>
          <p:cNvPr name="TextBox 13" id="13"/>
          <p:cNvSpPr txBox="true"/>
          <p:nvPr/>
        </p:nvSpPr>
        <p:spPr>
          <a:xfrm rot="0">
            <a:off x="2672992" y="2984496"/>
            <a:ext cx="14896089" cy="599742"/>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--&gt; Chọn Fully connected graph</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5821180" y="5785531"/>
            <a:ext cx="6645640" cy="1975009"/>
          </a:xfrm>
          <a:custGeom>
            <a:avLst/>
            <a:gdLst/>
            <a:ahLst/>
            <a:cxnLst/>
            <a:rect r="r" b="b" t="t" l="l"/>
            <a:pathLst>
              <a:path h="1975009" w="6645640">
                <a:moveTo>
                  <a:pt x="0" y="0"/>
                </a:moveTo>
                <a:lnTo>
                  <a:pt x="6645640" y="0"/>
                </a:lnTo>
                <a:lnTo>
                  <a:pt x="6645640" y="1975010"/>
                </a:lnTo>
                <a:lnTo>
                  <a:pt x="0" y="1975010"/>
                </a:lnTo>
                <a:lnTo>
                  <a:pt x="0" y="0"/>
                </a:lnTo>
                <a:close/>
              </a:path>
            </a:pathLst>
          </a:custGeom>
          <a:blipFill>
            <a:blip r:embed="rId8"/>
            <a:stretch>
              <a:fillRect l="0" t="0" r="0" b="0"/>
            </a:stretch>
          </a:blipFill>
        </p:spPr>
      </p:sp>
      <p:sp>
        <p:nvSpPr>
          <p:cNvPr name="TextBox 11" id="11"/>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
        <p:nvSpPr>
          <p:cNvPr name="TextBox 12" id="12"/>
          <p:cNvSpPr txBox="true"/>
          <p:nvPr/>
        </p:nvSpPr>
        <p:spPr>
          <a:xfrm rot="0">
            <a:off x="2672992" y="2186081"/>
            <a:ext cx="14896089" cy="599742"/>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Bước 1: Xây dựng ma trận tương đồng</a:t>
            </a:r>
          </a:p>
        </p:txBody>
      </p:sp>
      <p:sp>
        <p:nvSpPr>
          <p:cNvPr name="TextBox 13" id="13"/>
          <p:cNvSpPr txBox="true"/>
          <p:nvPr/>
        </p:nvSpPr>
        <p:spPr>
          <a:xfrm rot="0">
            <a:off x="2672992" y="3776089"/>
            <a:ext cx="14896089" cy="1799892"/>
          </a:xfrm>
          <a:prstGeom prst="rect">
            <a:avLst/>
          </a:prstGeom>
        </p:spPr>
        <p:txBody>
          <a:bodyPr anchor="t" rtlCol="false" tIns="0" lIns="0" bIns="0" rIns="0">
            <a:spAutoFit/>
          </a:bodyPr>
          <a:lstStyle/>
          <a:p>
            <a:pPr algn="l">
              <a:lnSpc>
                <a:spcPts val="4734"/>
              </a:lnSpc>
            </a:pPr>
            <a:r>
              <a:rPr lang="en-US" sz="3880">
                <a:solidFill>
                  <a:srgbClr val="063050"/>
                </a:solidFill>
                <a:latin typeface="Cabin"/>
                <a:ea typeface="Cabin"/>
                <a:cs typeface="Cabin"/>
                <a:sym typeface="Cabin"/>
              </a:rPr>
              <a:t>Với phương pháp Fully Connected Graph, chúng em sử dụng hàm độ tương đồng Gaussian để tính toán ma trận độ tương đồng S dựa trên công thức: </a:t>
            </a:r>
          </a:p>
        </p:txBody>
      </p:sp>
      <p:sp>
        <p:nvSpPr>
          <p:cNvPr name="TextBox 14" id="14"/>
          <p:cNvSpPr txBox="true"/>
          <p:nvPr/>
        </p:nvSpPr>
        <p:spPr>
          <a:xfrm rot="0">
            <a:off x="2672992" y="2984496"/>
            <a:ext cx="14896089" cy="599742"/>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--&gt; Chọn Fully connected graph</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5821180" y="5785531"/>
            <a:ext cx="6645640" cy="1975009"/>
          </a:xfrm>
          <a:custGeom>
            <a:avLst/>
            <a:gdLst/>
            <a:ahLst/>
            <a:cxnLst/>
            <a:rect r="r" b="b" t="t" l="l"/>
            <a:pathLst>
              <a:path h="1975009" w="6645640">
                <a:moveTo>
                  <a:pt x="0" y="0"/>
                </a:moveTo>
                <a:lnTo>
                  <a:pt x="6645640" y="0"/>
                </a:lnTo>
                <a:lnTo>
                  <a:pt x="6645640" y="1975010"/>
                </a:lnTo>
                <a:lnTo>
                  <a:pt x="0" y="1975010"/>
                </a:lnTo>
                <a:lnTo>
                  <a:pt x="0" y="0"/>
                </a:lnTo>
                <a:close/>
              </a:path>
            </a:pathLst>
          </a:custGeom>
          <a:blipFill>
            <a:blip r:embed="rId8"/>
            <a:stretch>
              <a:fillRect l="0" t="0" r="0" b="0"/>
            </a:stretch>
          </a:blipFill>
        </p:spPr>
      </p:sp>
      <p:sp>
        <p:nvSpPr>
          <p:cNvPr name="TextBox 11" id="11"/>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
        <p:nvSpPr>
          <p:cNvPr name="TextBox 12" id="12"/>
          <p:cNvSpPr txBox="true"/>
          <p:nvPr/>
        </p:nvSpPr>
        <p:spPr>
          <a:xfrm rot="0">
            <a:off x="2672992" y="2186081"/>
            <a:ext cx="14896089" cy="599742"/>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Bước 1: Xây dựng ma trận tương đồng</a:t>
            </a:r>
          </a:p>
        </p:txBody>
      </p:sp>
      <p:sp>
        <p:nvSpPr>
          <p:cNvPr name="TextBox 13" id="13"/>
          <p:cNvSpPr txBox="true"/>
          <p:nvPr/>
        </p:nvSpPr>
        <p:spPr>
          <a:xfrm rot="0">
            <a:off x="2672992" y="3776089"/>
            <a:ext cx="14896089" cy="1799892"/>
          </a:xfrm>
          <a:prstGeom prst="rect">
            <a:avLst/>
          </a:prstGeom>
        </p:spPr>
        <p:txBody>
          <a:bodyPr anchor="t" rtlCol="false" tIns="0" lIns="0" bIns="0" rIns="0">
            <a:spAutoFit/>
          </a:bodyPr>
          <a:lstStyle/>
          <a:p>
            <a:pPr algn="l">
              <a:lnSpc>
                <a:spcPts val="4734"/>
              </a:lnSpc>
            </a:pPr>
            <a:r>
              <a:rPr lang="en-US" sz="3880">
                <a:solidFill>
                  <a:srgbClr val="063050"/>
                </a:solidFill>
                <a:latin typeface="Cabin"/>
                <a:ea typeface="Cabin"/>
                <a:cs typeface="Cabin"/>
                <a:sym typeface="Cabin"/>
              </a:rPr>
              <a:t>Với phương pháp Fully Connected Graph, chúng em sử dụng hàm độ tương đồng Gaussian để tính toán ma trận độ tương đồng S dựa trên công thức: </a:t>
            </a:r>
          </a:p>
        </p:txBody>
      </p:sp>
      <p:sp>
        <p:nvSpPr>
          <p:cNvPr name="TextBox 14" id="14"/>
          <p:cNvSpPr txBox="true"/>
          <p:nvPr/>
        </p:nvSpPr>
        <p:spPr>
          <a:xfrm rot="0">
            <a:off x="2672992" y="2984496"/>
            <a:ext cx="14896089" cy="599742"/>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--&gt; Chọn Fully connected graph</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862806" y="3784264"/>
            <a:ext cx="14896089" cy="3000042"/>
          </a:xfrm>
          <a:prstGeom prst="rect">
            <a:avLst/>
          </a:prstGeom>
        </p:spPr>
        <p:txBody>
          <a:bodyPr anchor="t" rtlCol="false" tIns="0" lIns="0" bIns="0" rIns="0">
            <a:spAutoFit/>
          </a:bodyPr>
          <a:lstStyle/>
          <a:p>
            <a:pPr algn="l">
              <a:lnSpc>
                <a:spcPts val="4734"/>
              </a:lnSpc>
            </a:pPr>
            <a:r>
              <a:rPr lang="en-US" sz="3880">
                <a:solidFill>
                  <a:srgbClr val="063050"/>
                </a:solidFill>
                <a:latin typeface="Cabin"/>
                <a:ea typeface="Cabin"/>
                <a:cs typeface="Cabin"/>
                <a:sym typeface="Cabin"/>
              </a:rPr>
              <a:t>Yêu cầu đặt ra là tìm một giá trị σ phù hợp cho mô hình của chúng ta. Như đã phân tích ở trên, nếu chọn σ quá nhỏ hay quá lớn đều có thể dẫn đến một mô hình không thực sự dự đoán tốt hoàn toàn. Do đó, cần tìm giá trị σ trung bình, một giá trị mà mô hình có thể hạn chế được nhược điểm trên. </a:t>
            </a:r>
          </a:p>
        </p:txBody>
      </p:sp>
      <p:sp>
        <p:nvSpPr>
          <p:cNvPr name="Freeform 11" id="11"/>
          <p:cNvSpPr/>
          <p:nvPr/>
        </p:nvSpPr>
        <p:spPr>
          <a:xfrm flipH="false" flipV="false" rot="0">
            <a:off x="6836998" y="6993856"/>
            <a:ext cx="5467976" cy="1812243"/>
          </a:xfrm>
          <a:custGeom>
            <a:avLst/>
            <a:gdLst/>
            <a:ahLst/>
            <a:cxnLst/>
            <a:rect r="r" b="b" t="t" l="l"/>
            <a:pathLst>
              <a:path h="1812243" w="5467976">
                <a:moveTo>
                  <a:pt x="0" y="0"/>
                </a:moveTo>
                <a:lnTo>
                  <a:pt x="5467976" y="0"/>
                </a:lnTo>
                <a:lnTo>
                  <a:pt x="5467976" y="1812244"/>
                </a:lnTo>
                <a:lnTo>
                  <a:pt x="0" y="1812244"/>
                </a:lnTo>
                <a:lnTo>
                  <a:pt x="0" y="0"/>
                </a:lnTo>
                <a:close/>
              </a:path>
            </a:pathLst>
          </a:custGeom>
          <a:blipFill>
            <a:blip r:embed="rId8"/>
            <a:stretch>
              <a:fillRect l="0" t="0" r="0" b="0"/>
            </a:stretch>
          </a:blipFill>
        </p:spPr>
      </p:sp>
      <p:sp>
        <p:nvSpPr>
          <p:cNvPr name="TextBox 12" id="12"/>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
        <p:nvSpPr>
          <p:cNvPr name="TextBox 13" id="13"/>
          <p:cNvSpPr txBox="true"/>
          <p:nvPr/>
        </p:nvSpPr>
        <p:spPr>
          <a:xfrm rot="0">
            <a:off x="2672992" y="2186081"/>
            <a:ext cx="14896089" cy="599742"/>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Bước 1: Xây dựng ma trận tương đồng</a:t>
            </a:r>
          </a:p>
        </p:txBody>
      </p:sp>
      <p:sp>
        <p:nvSpPr>
          <p:cNvPr name="TextBox 14" id="14"/>
          <p:cNvSpPr txBox="true"/>
          <p:nvPr/>
        </p:nvSpPr>
        <p:spPr>
          <a:xfrm rot="0">
            <a:off x="2672992" y="2984496"/>
            <a:ext cx="14896089" cy="599742"/>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--&gt; Chọn Fully connected graph</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862806" y="3784264"/>
            <a:ext cx="14896089" cy="3000042"/>
          </a:xfrm>
          <a:prstGeom prst="rect">
            <a:avLst/>
          </a:prstGeom>
        </p:spPr>
        <p:txBody>
          <a:bodyPr anchor="t" rtlCol="false" tIns="0" lIns="0" bIns="0" rIns="0">
            <a:spAutoFit/>
          </a:bodyPr>
          <a:lstStyle/>
          <a:p>
            <a:pPr algn="l">
              <a:lnSpc>
                <a:spcPts val="4734"/>
              </a:lnSpc>
            </a:pPr>
            <a:r>
              <a:rPr lang="en-US" sz="3880">
                <a:solidFill>
                  <a:srgbClr val="063050"/>
                </a:solidFill>
                <a:latin typeface="Cabin"/>
                <a:ea typeface="Cabin"/>
                <a:cs typeface="Cabin"/>
                <a:sym typeface="Cabin"/>
              </a:rPr>
              <a:t>Ma trận khoảng cách K chứa tất cả các thông tin về khoảng cách giữa các điểm dữ liệu. Giá trị trung bình của ma trận khoảng cách K cung cấp một đặc trưng toàn cục của dữ liệu, đại diện cho "mức độ khoảng cách trung bình" giữa các điểm trong không gian. Việc sử dụng giá trị trung bình giúp hàm Gaussian tương thích với quy mô và phân bố tổng thể của dữ liệu</a:t>
            </a:r>
          </a:p>
        </p:txBody>
      </p:sp>
      <p:sp>
        <p:nvSpPr>
          <p:cNvPr name="TextBox 11" id="11"/>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
        <p:nvSpPr>
          <p:cNvPr name="TextBox 12" id="12"/>
          <p:cNvSpPr txBox="true"/>
          <p:nvPr/>
        </p:nvSpPr>
        <p:spPr>
          <a:xfrm rot="0">
            <a:off x="2672992" y="2186081"/>
            <a:ext cx="14896089" cy="599742"/>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Bước 1: Xây dựng ma trận tương đồng</a:t>
            </a:r>
          </a:p>
        </p:txBody>
      </p:sp>
      <p:sp>
        <p:nvSpPr>
          <p:cNvPr name="TextBox 13" id="13"/>
          <p:cNvSpPr txBox="true"/>
          <p:nvPr/>
        </p:nvSpPr>
        <p:spPr>
          <a:xfrm rot="0">
            <a:off x="2672992" y="2984496"/>
            <a:ext cx="14896089" cy="599742"/>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--&gt; Chọn Fully connected graph</a:t>
            </a:r>
          </a:p>
        </p:txBody>
      </p:sp>
      <p:sp>
        <p:nvSpPr>
          <p:cNvPr name="Freeform 14" id="14"/>
          <p:cNvSpPr/>
          <p:nvPr/>
        </p:nvSpPr>
        <p:spPr>
          <a:xfrm flipH="false" flipV="false" rot="0">
            <a:off x="6836998" y="8352178"/>
            <a:ext cx="5467976" cy="1812243"/>
          </a:xfrm>
          <a:custGeom>
            <a:avLst/>
            <a:gdLst/>
            <a:ahLst/>
            <a:cxnLst/>
            <a:rect r="r" b="b" t="t" l="l"/>
            <a:pathLst>
              <a:path h="1812243" w="5467976">
                <a:moveTo>
                  <a:pt x="0" y="0"/>
                </a:moveTo>
                <a:lnTo>
                  <a:pt x="5467976" y="0"/>
                </a:lnTo>
                <a:lnTo>
                  <a:pt x="5467976" y="1812244"/>
                </a:lnTo>
                <a:lnTo>
                  <a:pt x="0" y="1812244"/>
                </a:lnTo>
                <a:lnTo>
                  <a:pt x="0" y="0"/>
                </a:lnTo>
                <a:close/>
              </a:path>
            </a:pathLst>
          </a:custGeom>
          <a:blipFill>
            <a:blip r:embed="rId8"/>
            <a:stretch>
              <a:fillRect l="0" t="0" r="0" b="0"/>
            </a:stretch>
          </a:blipFill>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5669415" y="3223973"/>
            <a:ext cx="7578036" cy="6448391"/>
          </a:xfrm>
          <a:custGeom>
            <a:avLst/>
            <a:gdLst/>
            <a:ahLst/>
            <a:cxnLst/>
            <a:rect r="r" b="b" t="t" l="l"/>
            <a:pathLst>
              <a:path h="6448391" w="7578036">
                <a:moveTo>
                  <a:pt x="0" y="0"/>
                </a:moveTo>
                <a:lnTo>
                  <a:pt x="7578036" y="0"/>
                </a:lnTo>
                <a:lnTo>
                  <a:pt x="7578036" y="6448391"/>
                </a:lnTo>
                <a:lnTo>
                  <a:pt x="0" y="6448391"/>
                </a:lnTo>
                <a:lnTo>
                  <a:pt x="0" y="0"/>
                </a:lnTo>
                <a:close/>
              </a:path>
            </a:pathLst>
          </a:custGeom>
          <a:blipFill>
            <a:blip r:embed="rId8"/>
            <a:stretch>
              <a:fillRect l="0" t="0" r="0" b="0"/>
            </a:stretch>
          </a:blipFill>
        </p:spPr>
      </p:sp>
      <p:sp>
        <p:nvSpPr>
          <p:cNvPr name="TextBox 11" id="11"/>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
        <p:nvSpPr>
          <p:cNvPr name="TextBox 12" id="12"/>
          <p:cNvSpPr txBox="true"/>
          <p:nvPr/>
        </p:nvSpPr>
        <p:spPr>
          <a:xfrm rot="0">
            <a:off x="2672992" y="2186081"/>
            <a:ext cx="14896089" cy="599742"/>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Bước 1: Xây dựng ma trận tương đồng</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2672992" y="2978022"/>
            <a:ext cx="13030978" cy="6971573"/>
          </a:xfrm>
          <a:custGeom>
            <a:avLst/>
            <a:gdLst/>
            <a:ahLst/>
            <a:cxnLst/>
            <a:rect r="r" b="b" t="t" l="l"/>
            <a:pathLst>
              <a:path h="6971573" w="13030978">
                <a:moveTo>
                  <a:pt x="0" y="0"/>
                </a:moveTo>
                <a:lnTo>
                  <a:pt x="13030978" y="0"/>
                </a:lnTo>
                <a:lnTo>
                  <a:pt x="13030978" y="6971573"/>
                </a:lnTo>
                <a:lnTo>
                  <a:pt x="0" y="6971573"/>
                </a:lnTo>
                <a:lnTo>
                  <a:pt x="0" y="0"/>
                </a:lnTo>
                <a:close/>
              </a:path>
            </a:pathLst>
          </a:custGeom>
          <a:blipFill>
            <a:blip r:embed="rId8"/>
            <a:stretch>
              <a:fillRect l="0" t="0" r="0" b="0"/>
            </a:stretch>
          </a:blipFill>
        </p:spPr>
      </p:sp>
      <p:sp>
        <p:nvSpPr>
          <p:cNvPr name="TextBox 11" id="11"/>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
        <p:nvSpPr>
          <p:cNvPr name="TextBox 12" id="12"/>
          <p:cNvSpPr txBox="true"/>
          <p:nvPr/>
        </p:nvSpPr>
        <p:spPr>
          <a:xfrm rot="0">
            <a:off x="2672992" y="2186081"/>
            <a:ext cx="14896089" cy="599742"/>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Bước 1: Xây dựng ma trận tương đồng</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4748029" y="5929136"/>
            <a:ext cx="10699722" cy="1195221"/>
          </a:xfrm>
          <a:custGeom>
            <a:avLst/>
            <a:gdLst/>
            <a:ahLst/>
            <a:cxnLst/>
            <a:rect r="r" b="b" t="t" l="l"/>
            <a:pathLst>
              <a:path h="1195221" w="10699722">
                <a:moveTo>
                  <a:pt x="0" y="0"/>
                </a:moveTo>
                <a:lnTo>
                  <a:pt x="10699722" y="0"/>
                </a:lnTo>
                <a:lnTo>
                  <a:pt x="10699722" y="1195222"/>
                </a:lnTo>
                <a:lnTo>
                  <a:pt x="0" y="1195222"/>
                </a:lnTo>
                <a:lnTo>
                  <a:pt x="0" y="0"/>
                </a:lnTo>
                <a:close/>
              </a:path>
            </a:pathLst>
          </a:custGeom>
          <a:blipFill>
            <a:blip r:embed="rId8"/>
            <a:stretch>
              <a:fillRect l="0" t="0" r="0" b="-68121"/>
            </a:stretch>
          </a:blipFill>
        </p:spPr>
      </p:sp>
      <p:sp>
        <p:nvSpPr>
          <p:cNvPr name="TextBox 11" id="11"/>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
        <p:nvSpPr>
          <p:cNvPr name="TextBox 12" id="12"/>
          <p:cNvSpPr txBox="true"/>
          <p:nvPr/>
        </p:nvSpPr>
        <p:spPr>
          <a:xfrm rot="0">
            <a:off x="2649846" y="2186081"/>
            <a:ext cx="14896089" cy="1199817"/>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Bước 2: Tính ma trận Laplacian chuẩn hóa</a:t>
            </a:r>
          </a:p>
          <a:p>
            <a:pPr algn="l">
              <a:lnSpc>
                <a:spcPts val="4734"/>
              </a:lnSpc>
            </a:pPr>
          </a:p>
        </p:txBody>
      </p:sp>
      <p:sp>
        <p:nvSpPr>
          <p:cNvPr name="TextBox 13" id="13"/>
          <p:cNvSpPr txBox="true"/>
          <p:nvPr/>
        </p:nvSpPr>
        <p:spPr>
          <a:xfrm rot="0">
            <a:off x="2876874" y="5919611"/>
            <a:ext cx="1770377" cy="2399967"/>
          </a:xfrm>
          <a:prstGeom prst="rect">
            <a:avLst/>
          </a:prstGeom>
        </p:spPr>
        <p:txBody>
          <a:bodyPr anchor="t" rtlCol="false" tIns="0" lIns="0" bIns="0" rIns="0">
            <a:spAutoFit/>
          </a:bodyPr>
          <a:lstStyle/>
          <a:p>
            <a:pPr algn="l">
              <a:lnSpc>
                <a:spcPts val="4734"/>
              </a:lnSpc>
            </a:pPr>
            <a:r>
              <a:rPr lang="en-US" sz="3880">
                <a:solidFill>
                  <a:srgbClr val="063050"/>
                </a:solidFill>
                <a:latin typeface="Cabin"/>
                <a:ea typeface="Cabin"/>
                <a:cs typeface="Cabin"/>
                <a:sym typeface="Cabin"/>
              </a:rPr>
              <a:t>Công thức:</a:t>
            </a:r>
          </a:p>
          <a:p>
            <a:pPr algn="l">
              <a:lnSpc>
                <a:spcPts val="4734"/>
              </a:lnSpc>
            </a:pPr>
          </a:p>
          <a:p>
            <a:pPr algn="l">
              <a:lnSpc>
                <a:spcPts val="4734"/>
              </a:lnSpc>
            </a:pPr>
          </a:p>
        </p:txBody>
      </p:sp>
      <p:sp>
        <p:nvSpPr>
          <p:cNvPr name="TextBox 14" id="14"/>
          <p:cNvSpPr txBox="true"/>
          <p:nvPr/>
        </p:nvSpPr>
        <p:spPr>
          <a:xfrm rot="0">
            <a:off x="2612983" y="3385898"/>
            <a:ext cx="14396545" cy="1705014"/>
          </a:xfrm>
          <a:prstGeom prst="rect">
            <a:avLst/>
          </a:prstGeom>
        </p:spPr>
        <p:txBody>
          <a:bodyPr anchor="t" rtlCol="false" tIns="0" lIns="0" bIns="0" rIns="0">
            <a:spAutoFit/>
          </a:bodyPr>
          <a:lstStyle/>
          <a:p>
            <a:pPr algn="l">
              <a:lnSpc>
                <a:spcPts val="4556"/>
              </a:lnSpc>
              <a:spcBef>
                <a:spcPct val="0"/>
              </a:spcBef>
            </a:pPr>
            <a:r>
              <a:rPr lang="en-US" sz="3734">
                <a:solidFill>
                  <a:srgbClr val="000000"/>
                </a:solidFill>
                <a:latin typeface="Cabin"/>
                <a:ea typeface="Cabin"/>
                <a:cs typeface="Cabin"/>
                <a:sym typeface="Cabin"/>
              </a:rPr>
              <a:t>Ma trận Laplacian không chuẩn hóa được tính bằng hiệu giữa ma trận bậc D và ma trận kề W:</a:t>
            </a:r>
          </a:p>
          <a:p>
            <a:pPr algn="ctr">
              <a:lnSpc>
                <a:spcPts val="4556"/>
              </a:lnSpc>
              <a:spcBef>
                <a:spcPct val="0"/>
              </a:spcBef>
            </a:pPr>
            <a:r>
              <a:rPr lang="en-US" sz="3734">
                <a:solidFill>
                  <a:srgbClr val="000000"/>
                </a:solidFill>
                <a:latin typeface="Cabin"/>
                <a:ea typeface="Cabin"/>
                <a:cs typeface="Cabin"/>
                <a:sym typeface="Cabin"/>
              </a:rPr>
              <a:t>L = D − W</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7154126" cy="2191512"/>
            <a:chOff x="0" y="0"/>
            <a:chExt cx="4517959" cy="577188"/>
          </a:xfrm>
        </p:grpSpPr>
        <p:sp>
          <p:nvSpPr>
            <p:cNvPr name="Freeform 5" id="5"/>
            <p:cNvSpPr/>
            <p:nvPr/>
          </p:nvSpPr>
          <p:spPr>
            <a:xfrm flipH="false" flipV="false" rot="0">
              <a:off x="0" y="0"/>
              <a:ext cx="4517959" cy="577188"/>
            </a:xfrm>
            <a:custGeom>
              <a:avLst/>
              <a:gdLst/>
              <a:ahLst/>
              <a:cxnLst/>
              <a:rect r="r" b="b" t="t" l="l"/>
              <a:pathLst>
                <a:path h="577188" w="4517959">
                  <a:moveTo>
                    <a:pt x="0" y="0"/>
                  </a:moveTo>
                  <a:lnTo>
                    <a:pt x="4517959" y="0"/>
                  </a:lnTo>
                  <a:lnTo>
                    <a:pt x="4517959" y="577188"/>
                  </a:lnTo>
                  <a:lnTo>
                    <a:pt x="0" y="577188"/>
                  </a:lnTo>
                  <a:close/>
                </a:path>
              </a:pathLst>
            </a:custGeom>
            <a:solidFill>
              <a:srgbClr val="2B59C3">
                <a:alpha val="71765"/>
              </a:srgbClr>
            </a:solidFill>
          </p:spPr>
        </p:sp>
        <p:sp>
          <p:nvSpPr>
            <p:cNvPr name="TextBox 6" id="6"/>
            <p:cNvSpPr txBox="true"/>
            <p:nvPr/>
          </p:nvSpPr>
          <p:spPr>
            <a:xfrm>
              <a:off x="0" y="28575"/>
              <a:ext cx="4517959" cy="548613"/>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false" flipV="false" rot="0">
            <a:off x="7782599" y="8688572"/>
            <a:ext cx="4676875" cy="569728"/>
          </a:xfrm>
          <a:custGeom>
            <a:avLst/>
            <a:gdLst/>
            <a:ahLst/>
            <a:cxnLst/>
            <a:rect r="r" b="b" t="t" l="l"/>
            <a:pathLst>
              <a:path h="569728" w="4676875">
                <a:moveTo>
                  <a:pt x="0" y="0"/>
                </a:moveTo>
                <a:lnTo>
                  <a:pt x="4676875" y="0"/>
                </a:lnTo>
                <a:lnTo>
                  <a:pt x="4676875" y="569728"/>
                </a:lnTo>
                <a:lnTo>
                  <a:pt x="0" y="569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650186" y="2673727"/>
            <a:ext cx="8198549" cy="3643800"/>
          </a:xfrm>
          <a:custGeom>
            <a:avLst/>
            <a:gdLst/>
            <a:ahLst/>
            <a:cxnLst/>
            <a:rect r="r" b="b" t="t" l="l"/>
            <a:pathLst>
              <a:path h="3643800" w="8198549">
                <a:moveTo>
                  <a:pt x="0" y="0"/>
                </a:moveTo>
                <a:lnTo>
                  <a:pt x="8198549" y="0"/>
                </a:lnTo>
                <a:lnTo>
                  <a:pt x="8198549" y="3643800"/>
                </a:lnTo>
                <a:lnTo>
                  <a:pt x="0" y="3643800"/>
                </a:lnTo>
                <a:lnTo>
                  <a:pt x="0" y="0"/>
                </a:lnTo>
                <a:close/>
              </a:path>
            </a:pathLst>
          </a:custGeom>
          <a:blipFill>
            <a:blip r:embed="rId10"/>
            <a:stretch>
              <a:fillRect l="0" t="0" r="0" b="0"/>
            </a:stretch>
          </a:blipFill>
        </p:spPr>
      </p:sp>
      <p:sp>
        <p:nvSpPr>
          <p:cNvPr name="Freeform 12" id="12"/>
          <p:cNvSpPr/>
          <p:nvPr/>
        </p:nvSpPr>
        <p:spPr>
          <a:xfrm flipH="false" flipV="false" rot="0">
            <a:off x="7147725" y="6413712"/>
            <a:ext cx="10896637" cy="3873288"/>
          </a:xfrm>
          <a:custGeom>
            <a:avLst/>
            <a:gdLst/>
            <a:ahLst/>
            <a:cxnLst/>
            <a:rect r="r" b="b" t="t" l="l"/>
            <a:pathLst>
              <a:path h="3873288" w="10896637">
                <a:moveTo>
                  <a:pt x="0" y="0"/>
                </a:moveTo>
                <a:lnTo>
                  <a:pt x="10896636" y="0"/>
                </a:lnTo>
                <a:lnTo>
                  <a:pt x="10896636" y="3873288"/>
                </a:lnTo>
                <a:lnTo>
                  <a:pt x="0" y="3873288"/>
                </a:lnTo>
                <a:lnTo>
                  <a:pt x="0" y="0"/>
                </a:lnTo>
                <a:close/>
              </a:path>
            </a:pathLst>
          </a:custGeom>
          <a:blipFill>
            <a:blip r:embed="rId11"/>
            <a:stretch>
              <a:fillRect l="0" t="0" r="0" b="0"/>
            </a:stretch>
          </a:blipFill>
        </p:spPr>
      </p:sp>
      <p:sp>
        <p:nvSpPr>
          <p:cNvPr name="TextBox 13" id="13"/>
          <p:cNvSpPr txBox="true"/>
          <p:nvPr/>
        </p:nvSpPr>
        <p:spPr>
          <a:xfrm rot="0">
            <a:off x="1028700" y="594014"/>
            <a:ext cx="16230600"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Tổng quan về Clustering :</a:t>
            </a:r>
          </a:p>
        </p:txBody>
      </p:sp>
      <p:sp>
        <p:nvSpPr>
          <p:cNvPr name="TextBox 14" id="14"/>
          <p:cNvSpPr txBox="true"/>
          <p:nvPr/>
        </p:nvSpPr>
        <p:spPr>
          <a:xfrm rot="0">
            <a:off x="8390230" y="8838564"/>
            <a:ext cx="3461614" cy="279268"/>
          </a:xfrm>
          <a:prstGeom prst="rect">
            <a:avLst/>
          </a:prstGeom>
        </p:spPr>
        <p:txBody>
          <a:bodyPr anchor="t" rtlCol="false" tIns="0" lIns="0" bIns="0" rIns="0">
            <a:spAutoFit/>
          </a:bodyPr>
          <a:lstStyle/>
          <a:p>
            <a:pPr algn="l">
              <a:lnSpc>
                <a:spcPts val="1978"/>
              </a:lnSpc>
              <a:spcBef>
                <a:spcPct val="0"/>
              </a:spcBef>
            </a:pPr>
            <a:r>
              <a:rPr lang="en-US" b="true" sz="1902">
                <a:solidFill>
                  <a:srgbClr val="0B4876"/>
                </a:solidFill>
                <a:latin typeface="Poppins Medium"/>
                <a:ea typeface="Poppins Medium"/>
                <a:cs typeface="Poppins Medium"/>
                <a:sym typeface="Poppins Medium"/>
              </a:rPr>
              <a:t>www.reallygreatsite.com</a:t>
            </a:r>
          </a:p>
        </p:txBody>
      </p:sp>
      <p:sp>
        <p:nvSpPr>
          <p:cNvPr name="TextBox 15" id="15"/>
          <p:cNvSpPr txBox="true"/>
          <p:nvPr/>
        </p:nvSpPr>
        <p:spPr>
          <a:xfrm rot="0">
            <a:off x="438112" y="7836405"/>
            <a:ext cx="6205181" cy="1037427"/>
          </a:xfrm>
          <a:prstGeom prst="rect">
            <a:avLst/>
          </a:prstGeom>
        </p:spPr>
        <p:txBody>
          <a:bodyPr anchor="t" rtlCol="false" tIns="0" lIns="0" bIns="0" rIns="0">
            <a:spAutoFit/>
          </a:bodyPr>
          <a:lstStyle/>
          <a:p>
            <a:pPr algn="ctr">
              <a:lnSpc>
                <a:spcPts val="3859"/>
              </a:lnSpc>
            </a:pPr>
            <a:r>
              <a:rPr lang="en-US" sz="3710" b="true">
                <a:solidFill>
                  <a:srgbClr val="063050"/>
                </a:solidFill>
                <a:latin typeface="Poppins Bold"/>
                <a:ea typeface="Poppins Bold"/>
                <a:cs typeface="Poppins Bold"/>
                <a:sym typeface="Poppins Bold"/>
              </a:rPr>
              <a:t>Vd : Image segmentation</a:t>
            </a:r>
            <a:r>
              <a:rPr lang="en-US" sz="3710" b="true">
                <a:solidFill>
                  <a:srgbClr val="000000"/>
                </a:solidFill>
                <a:latin typeface="Poppins Bold"/>
                <a:ea typeface="Poppins Bold"/>
                <a:cs typeface="Poppins Bold"/>
                <a:sym typeface="Poppins Bold"/>
              </a:rPr>
              <a:t> </a:t>
            </a:r>
          </a:p>
          <a:p>
            <a:pPr algn="ctr">
              <a:lnSpc>
                <a:spcPts val="3859"/>
              </a:lnSpc>
              <a:spcBef>
                <a:spcPct val="0"/>
              </a:spcBef>
            </a:pPr>
          </a:p>
        </p:txBody>
      </p:sp>
      <p:sp>
        <p:nvSpPr>
          <p:cNvPr name="TextBox 16" id="16"/>
          <p:cNvSpPr txBox="true"/>
          <p:nvPr/>
        </p:nvSpPr>
        <p:spPr>
          <a:xfrm rot="0">
            <a:off x="9244522" y="3548060"/>
            <a:ext cx="8799839" cy="1833963"/>
          </a:xfrm>
          <a:prstGeom prst="rect">
            <a:avLst/>
          </a:prstGeom>
        </p:spPr>
        <p:txBody>
          <a:bodyPr anchor="t" rtlCol="false" tIns="0" lIns="0" bIns="0" rIns="0">
            <a:spAutoFit/>
          </a:bodyPr>
          <a:lstStyle/>
          <a:p>
            <a:pPr algn="just">
              <a:lnSpc>
                <a:spcPts val="3571"/>
              </a:lnSpc>
            </a:pPr>
            <a:r>
              <a:rPr lang="en-US" sz="3433" b="true">
                <a:solidFill>
                  <a:srgbClr val="063050"/>
                </a:solidFill>
                <a:latin typeface="Poppins Bold"/>
                <a:ea typeface="Poppins Bold"/>
                <a:cs typeface="Poppins Bold"/>
                <a:sym typeface="Poppins Bold"/>
              </a:rPr>
              <a:t> Phân cụm/ Phân nhóm (clustering) : </a:t>
            </a:r>
          </a:p>
          <a:p>
            <a:pPr algn="just">
              <a:lnSpc>
                <a:spcPts val="3571"/>
              </a:lnSpc>
            </a:pPr>
            <a:r>
              <a:rPr lang="en-US" sz="3433" b="true">
                <a:solidFill>
                  <a:srgbClr val="063050"/>
                </a:solidFill>
                <a:latin typeface="Poppins Bold"/>
                <a:ea typeface="Poppins Bold"/>
                <a:cs typeface="Poppins Bold"/>
                <a:sym typeface="Poppins Bold"/>
              </a:rPr>
              <a:t>Phát hiện các nhóm dữ liệu, nhóm tính chất.</a:t>
            </a:r>
          </a:p>
          <a:p>
            <a:pPr algn="just">
              <a:lnSpc>
                <a:spcPts val="3571"/>
              </a:lnSpc>
              <a:spcBef>
                <a:spcPct val="0"/>
              </a:spcBef>
            </a:pP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4748029" y="5929136"/>
            <a:ext cx="10699722" cy="2034929"/>
          </a:xfrm>
          <a:custGeom>
            <a:avLst/>
            <a:gdLst/>
            <a:ahLst/>
            <a:cxnLst/>
            <a:rect r="r" b="b" t="t" l="l"/>
            <a:pathLst>
              <a:path h="2034929" w="10699722">
                <a:moveTo>
                  <a:pt x="0" y="0"/>
                </a:moveTo>
                <a:lnTo>
                  <a:pt x="10699722" y="0"/>
                </a:lnTo>
                <a:lnTo>
                  <a:pt x="10699722" y="2034930"/>
                </a:lnTo>
                <a:lnTo>
                  <a:pt x="0" y="2034930"/>
                </a:lnTo>
                <a:lnTo>
                  <a:pt x="0" y="0"/>
                </a:lnTo>
                <a:close/>
              </a:path>
            </a:pathLst>
          </a:custGeom>
          <a:blipFill>
            <a:blip r:embed="rId8"/>
            <a:stretch>
              <a:fillRect l="-634" t="0" r="-634" b="0"/>
            </a:stretch>
          </a:blipFill>
        </p:spPr>
      </p:sp>
      <p:sp>
        <p:nvSpPr>
          <p:cNvPr name="TextBox 11" id="11"/>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
        <p:nvSpPr>
          <p:cNvPr name="TextBox 12" id="12"/>
          <p:cNvSpPr txBox="true"/>
          <p:nvPr/>
        </p:nvSpPr>
        <p:spPr>
          <a:xfrm rot="0">
            <a:off x="2649846" y="2186081"/>
            <a:ext cx="14896089" cy="1199817"/>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Bước 2: Tính ma trận Laplacian chuẩn hóa</a:t>
            </a:r>
          </a:p>
          <a:p>
            <a:pPr algn="l">
              <a:lnSpc>
                <a:spcPts val="4734"/>
              </a:lnSpc>
            </a:pPr>
          </a:p>
        </p:txBody>
      </p:sp>
      <p:sp>
        <p:nvSpPr>
          <p:cNvPr name="TextBox 13" id="13"/>
          <p:cNvSpPr txBox="true"/>
          <p:nvPr/>
        </p:nvSpPr>
        <p:spPr>
          <a:xfrm rot="0">
            <a:off x="2876874" y="5919611"/>
            <a:ext cx="1770377" cy="2399967"/>
          </a:xfrm>
          <a:prstGeom prst="rect">
            <a:avLst/>
          </a:prstGeom>
        </p:spPr>
        <p:txBody>
          <a:bodyPr anchor="t" rtlCol="false" tIns="0" lIns="0" bIns="0" rIns="0">
            <a:spAutoFit/>
          </a:bodyPr>
          <a:lstStyle/>
          <a:p>
            <a:pPr algn="l">
              <a:lnSpc>
                <a:spcPts val="4734"/>
              </a:lnSpc>
            </a:pPr>
            <a:r>
              <a:rPr lang="en-US" sz="3880">
                <a:solidFill>
                  <a:srgbClr val="063050"/>
                </a:solidFill>
                <a:latin typeface="Cabin"/>
                <a:ea typeface="Cabin"/>
                <a:cs typeface="Cabin"/>
                <a:sym typeface="Cabin"/>
              </a:rPr>
              <a:t>Công thức:</a:t>
            </a:r>
          </a:p>
          <a:p>
            <a:pPr algn="l">
              <a:lnSpc>
                <a:spcPts val="4734"/>
              </a:lnSpc>
            </a:pPr>
          </a:p>
          <a:p>
            <a:pPr algn="l">
              <a:lnSpc>
                <a:spcPts val="4734"/>
              </a:lnSpc>
            </a:pPr>
          </a:p>
        </p:txBody>
      </p:sp>
      <p:sp>
        <p:nvSpPr>
          <p:cNvPr name="TextBox 14" id="14"/>
          <p:cNvSpPr txBox="true"/>
          <p:nvPr/>
        </p:nvSpPr>
        <p:spPr>
          <a:xfrm rot="0">
            <a:off x="2612983" y="3385898"/>
            <a:ext cx="14396545" cy="1705014"/>
          </a:xfrm>
          <a:prstGeom prst="rect">
            <a:avLst/>
          </a:prstGeom>
        </p:spPr>
        <p:txBody>
          <a:bodyPr anchor="t" rtlCol="false" tIns="0" lIns="0" bIns="0" rIns="0">
            <a:spAutoFit/>
          </a:bodyPr>
          <a:lstStyle/>
          <a:p>
            <a:pPr algn="l">
              <a:lnSpc>
                <a:spcPts val="4556"/>
              </a:lnSpc>
              <a:spcBef>
                <a:spcPct val="0"/>
              </a:spcBef>
            </a:pPr>
            <a:r>
              <a:rPr lang="en-US" sz="3734">
                <a:solidFill>
                  <a:srgbClr val="000000"/>
                </a:solidFill>
                <a:latin typeface="Cabin"/>
                <a:ea typeface="Cabin"/>
                <a:cs typeface="Cabin"/>
                <a:sym typeface="Cabin"/>
              </a:rPr>
              <a:t>Ma trận Laplacian không chuẩn hóa được tính bằng hiệu giữa ma trận bậc D và ma trận kề W:</a:t>
            </a:r>
          </a:p>
          <a:p>
            <a:pPr algn="ctr">
              <a:lnSpc>
                <a:spcPts val="4556"/>
              </a:lnSpc>
              <a:spcBef>
                <a:spcPct val="0"/>
              </a:spcBef>
            </a:pPr>
            <a:r>
              <a:rPr lang="en-US" sz="3734">
                <a:solidFill>
                  <a:srgbClr val="000000"/>
                </a:solidFill>
                <a:latin typeface="Cabin"/>
                <a:ea typeface="Cabin"/>
                <a:cs typeface="Cabin"/>
                <a:sym typeface="Cabin"/>
              </a:rPr>
              <a:t>L = D − W</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4738087" y="3152861"/>
            <a:ext cx="11741963" cy="2034929"/>
          </a:xfrm>
          <a:custGeom>
            <a:avLst/>
            <a:gdLst/>
            <a:ahLst/>
            <a:cxnLst/>
            <a:rect r="r" b="b" t="t" l="l"/>
            <a:pathLst>
              <a:path h="2034929" w="11741963">
                <a:moveTo>
                  <a:pt x="0" y="0"/>
                </a:moveTo>
                <a:lnTo>
                  <a:pt x="11741963" y="0"/>
                </a:lnTo>
                <a:lnTo>
                  <a:pt x="11741963" y="2034930"/>
                </a:lnTo>
                <a:lnTo>
                  <a:pt x="0" y="2034930"/>
                </a:lnTo>
                <a:lnTo>
                  <a:pt x="0" y="0"/>
                </a:lnTo>
                <a:close/>
              </a:path>
            </a:pathLst>
          </a:custGeom>
          <a:blipFill>
            <a:blip r:embed="rId8"/>
            <a:stretch>
              <a:fillRect l="-630" t="-4524" r="0" b="-4524"/>
            </a:stretch>
          </a:blipFill>
        </p:spPr>
      </p:sp>
      <p:sp>
        <p:nvSpPr>
          <p:cNvPr name="TextBox 11" id="11"/>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
        <p:nvSpPr>
          <p:cNvPr name="TextBox 12" id="12"/>
          <p:cNvSpPr txBox="true"/>
          <p:nvPr/>
        </p:nvSpPr>
        <p:spPr>
          <a:xfrm rot="0">
            <a:off x="2649846" y="2186081"/>
            <a:ext cx="14896089" cy="1199817"/>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Bước 2: Tính ma trận Laplacian chuẩn hóa</a:t>
            </a:r>
          </a:p>
          <a:p>
            <a:pPr algn="l">
              <a:lnSpc>
                <a:spcPts val="4734"/>
              </a:lnSpc>
            </a:pPr>
          </a:p>
        </p:txBody>
      </p:sp>
      <p:sp>
        <p:nvSpPr>
          <p:cNvPr name="TextBox 13" id="13"/>
          <p:cNvSpPr txBox="true"/>
          <p:nvPr/>
        </p:nvSpPr>
        <p:spPr>
          <a:xfrm rot="0">
            <a:off x="2967710" y="3256752"/>
            <a:ext cx="1770377" cy="2399967"/>
          </a:xfrm>
          <a:prstGeom prst="rect">
            <a:avLst/>
          </a:prstGeom>
        </p:spPr>
        <p:txBody>
          <a:bodyPr anchor="t" rtlCol="false" tIns="0" lIns="0" bIns="0" rIns="0">
            <a:spAutoFit/>
          </a:bodyPr>
          <a:lstStyle/>
          <a:p>
            <a:pPr algn="l">
              <a:lnSpc>
                <a:spcPts val="4734"/>
              </a:lnSpc>
            </a:pPr>
            <a:r>
              <a:rPr lang="en-US" sz="3880">
                <a:solidFill>
                  <a:srgbClr val="063050"/>
                </a:solidFill>
                <a:latin typeface="Cabin"/>
                <a:ea typeface="Cabin"/>
                <a:cs typeface="Cabin"/>
                <a:sym typeface="Cabin"/>
              </a:rPr>
              <a:t>Công thức:</a:t>
            </a:r>
          </a:p>
          <a:p>
            <a:pPr algn="l">
              <a:lnSpc>
                <a:spcPts val="4734"/>
              </a:lnSpc>
            </a:pPr>
          </a:p>
          <a:p>
            <a:pPr algn="l">
              <a:lnSpc>
                <a:spcPts val="4734"/>
              </a:lnSpc>
            </a:pPr>
          </a:p>
        </p:txBody>
      </p:sp>
      <p:sp>
        <p:nvSpPr>
          <p:cNvPr name="TextBox 14" id="14"/>
          <p:cNvSpPr txBox="true"/>
          <p:nvPr/>
        </p:nvSpPr>
        <p:spPr>
          <a:xfrm rot="0">
            <a:off x="2967710" y="5533779"/>
            <a:ext cx="13512341" cy="4800267"/>
          </a:xfrm>
          <a:prstGeom prst="rect">
            <a:avLst/>
          </a:prstGeom>
        </p:spPr>
        <p:txBody>
          <a:bodyPr anchor="t" rtlCol="false" tIns="0" lIns="0" bIns="0" rIns="0">
            <a:spAutoFit/>
          </a:bodyPr>
          <a:lstStyle/>
          <a:p>
            <a:pPr algn="just">
              <a:lnSpc>
                <a:spcPts val="4734"/>
              </a:lnSpc>
              <a:spcBef>
                <a:spcPct val="0"/>
              </a:spcBef>
            </a:pPr>
            <a:r>
              <a:rPr lang="en-US" sz="3880">
                <a:solidFill>
                  <a:srgbClr val="1C0140"/>
                </a:solidFill>
                <a:latin typeface="Cabin"/>
                <a:ea typeface="Cabin"/>
                <a:cs typeface="Cabin"/>
                <a:sym typeface="Cabin"/>
              </a:rPr>
              <a:t>Bước chuẩn hóa này rất quan trọng vì nó giúp nắm bắt các mối quan hệ tương đồng địa phương trong dữ liệu một cách hiệu quả hơn.</a:t>
            </a:r>
          </a:p>
          <a:p>
            <a:pPr algn="just">
              <a:lnSpc>
                <a:spcPts val="4734"/>
              </a:lnSpc>
              <a:spcBef>
                <a:spcPct val="0"/>
              </a:spcBef>
            </a:pPr>
            <a:r>
              <a:rPr lang="en-US" sz="3880">
                <a:solidFill>
                  <a:srgbClr val="1C0140"/>
                </a:solidFill>
                <a:latin typeface="Cabin"/>
                <a:ea typeface="Cabin"/>
                <a:cs typeface="Cabin"/>
                <a:sym typeface="Cabin"/>
              </a:rPr>
              <a:t>Ví dụ, nếu một đỉnh có bậc cao (nhiều kết nối), thì ảnh hưởng của nó đến các đỉnh lân cận sẽ được giảm bớt sau khi chuẩn hóa. Điều này giúp thuật toán phân cụm chính xác hơn trong trường hợp ma trận tương đồng có phân bố bậc không đồng đều.</a:t>
            </a:r>
          </a:p>
          <a:p>
            <a:pPr algn="just">
              <a:lnSpc>
                <a:spcPts val="4734"/>
              </a:lnSpc>
              <a:spcBef>
                <a:spcPct val="0"/>
              </a:spcBef>
            </a:pP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2672992" y="3064493"/>
            <a:ext cx="14448778" cy="6628377"/>
          </a:xfrm>
          <a:custGeom>
            <a:avLst/>
            <a:gdLst/>
            <a:ahLst/>
            <a:cxnLst/>
            <a:rect r="r" b="b" t="t" l="l"/>
            <a:pathLst>
              <a:path h="6628377" w="14448778">
                <a:moveTo>
                  <a:pt x="0" y="0"/>
                </a:moveTo>
                <a:lnTo>
                  <a:pt x="14448778" y="0"/>
                </a:lnTo>
                <a:lnTo>
                  <a:pt x="14448778" y="6628377"/>
                </a:lnTo>
                <a:lnTo>
                  <a:pt x="0" y="6628377"/>
                </a:lnTo>
                <a:lnTo>
                  <a:pt x="0" y="0"/>
                </a:lnTo>
                <a:close/>
              </a:path>
            </a:pathLst>
          </a:custGeom>
          <a:blipFill>
            <a:blip r:embed="rId8"/>
            <a:stretch>
              <a:fillRect l="0" t="0" r="0" b="0"/>
            </a:stretch>
          </a:blipFill>
        </p:spPr>
      </p:sp>
      <p:sp>
        <p:nvSpPr>
          <p:cNvPr name="TextBox 11" id="11"/>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
        <p:nvSpPr>
          <p:cNvPr name="TextBox 12" id="12"/>
          <p:cNvSpPr txBox="true"/>
          <p:nvPr/>
        </p:nvSpPr>
        <p:spPr>
          <a:xfrm rot="0">
            <a:off x="2672992" y="2186081"/>
            <a:ext cx="14896089" cy="1199817"/>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Bước 2: Tính ma trận Laplacian chuẩn hóa</a:t>
            </a:r>
          </a:p>
          <a:p>
            <a:pPr algn="l">
              <a:lnSpc>
                <a:spcPts val="4734"/>
              </a:lnSpc>
            </a:pP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8" id="8"/>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4957078" y="2632079"/>
            <a:ext cx="8819746" cy="7518696"/>
          </a:xfrm>
          <a:custGeom>
            <a:avLst/>
            <a:gdLst/>
            <a:ahLst/>
            <a:cxnLst/>
            <a:rect r="r" b="b" t="t" l="l"/>
            <a:pathLst>
              <a:path h="7518696" w="8819746">
                <a:moveTo>
                  <a:pt x="0" y="0"/>
                </a:moveTo>
                <a:lnTo>
                  <a:pt x="8819746" y="0"/>
                </a:lnTo>
                <a:lnTo>
                  <a:pt x="8819746" y="7518696"/>
                </a:lnTo>
                <a:lnTo>
                  <a:pt x="0" y="7518696"/>
                </a:lnTo>
                <a:lnTo>
                  <a:pt x="0" y="0"/>
                </a:lnTo>
                <a:close/>
              </a:path>
            </a:pathLst>
          </a:custGeom>
          <a:blipFill>
            <a:blip r:embed="rId6"/>
            <a:stretch>
              <a:fillRect l="0" t="0" r="0" b="0"/>
            </a:stretch>
          </a:blipFill>
        </p:spPr>
      </p:sp>
      <p:sp>
        <p:nvSpPr>
          <p:cNvPr name="TextBox 10" id="10"/>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
        <p:nvSpPr>
          <p:cNvPr name="TextBox 11" id="11"/>
          <p:cNvSpPr txBox="true"/>
          <p:nvPr/>
        </p:nvSpPr>
        <p:spPr>
          <a:xfrm rot="0">
            <a:off x="1028700" y="2027407"/>
            <a:ext cx="14896089" cy="1199817"/>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Bước 2: Tính ma trận Laplacian chuẩn hóa</a:t>
            </a:r>
          </a:p>
          <a:p>
            <a:pPr algn="l">
              <a:lnSpc>
                <a:spcPts val="4734"/>
              </a:lnSpc>
            </a:pP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9903748" y="3090790"/>
            <a:ext cx="7355552" cy="5865281"/>
          </a:xfrm>
          <a:custGeom>
            <a:avLst/>
            <a:gdLst/>
            <a:ahLst/>
            <a:cxnLst/>
            <a:rect r="r" b="b" t="t" l="l"/>
            <a:pathLst>
              <a:path h="5865281" w="7355552">
                <a:moveTo>
                  <a:pt x="0" y="0"/>
                </a:moveTo>
                <a:lnTo>
                  <a:pt x="7355552" y="0"/>
                </a:lnTo>
                <a:lnTo>
                  <a:pt x="7355552" y="5865281"/>
                </a:lnTo>
                <a:lnTo>
                  <a:pt x="0" y="5865281"/>
                </a:lnTo>
                <a:lnTo>
                  <a:pt x="0" y="0"/>
                </a:lnTo>
                <a:close/>
              </a:path>
            </a:pathLst>
          </a:custGeom>
          <a:blipFill>
            <a:blip r:embed="rId8"/>
            <a:stretch>
              <a:fillRect l="0" t="0" r="0" b="0"/>
            </a:stretch>
          </a:blipFill>
        </p:spPr>
      </p:sp>
      <p:sp>
        <p:nvSpPr>
          <p:cNvPr name="Freeform 11" id="11"/>
          <p:cNvSpPr/>
          <p:nvPr/>
        </p:nvSpPr>
        <p:spPr>
          <a:xfrm flipH="false" flipV="false" rot="0">
            <a:off x="3789494" y="4505862"/>
            <a:ext cx="4029724" cy="1079418"/>
          </a:xfrm>
          <a:custGeom>
            <a:avLst/>
            <a:gdLst/>
            <a:ahLst/>
            <a:cxnLst/>
            <a:rect r="r" b="b" t="t" l="l"/>
            <a:pathLst>
              <a:path h="1079418" w="4029724">
                <a:moveTo>
                  <a:pt x="0" y="0"/>
                </a:moveTo>
                <a:lnTo>
                  <a:pt x="4029724" y="0"/>
                </a:lnTo>
                <a:lnTo>
                  <a:pt x="4029724" y="1079418"/>
                </a:lnTo>
                <a:lnTo>
                  <a:pt x="0" y="1079418"/>
                </a:lnTo>
                <a:lnTo>
                  <a:pt x="0" y="0"/>
                </a:lnTo>
                <a:close/>
              </a:path>
            </a:pathLst>
          </a:custGeom>
          <a:blipFill>
            <a:blip r:embed="rId9"/>
            <a:stretch>
              <a:fillRect l="0" t="-12622" r="0" b="0"/>
            </a:stretch>
          </a:blipFill>
        </p:spPr>
      </p:sp>
      <p:sp>
        <p:nvSpPr>
          <p:cNvPr name="Freeform 12" id="12"/>
          <p:cNvSpPr/>
          <p:nvPr/>
        </p:nvSpPr>
        <p:spPr>
          <a:xfrm flipH="false" flipV="false" rot="0">
            <a:off x="3221948" y="6109155"/>
            <a:ext cx="6258529" cy="1378486"/>
          </a:xfrm>
          <a:custGeom>
            <a:avLst/>
            <a:gdLst/>
            <a:ahLst/>
            <a:cxnLst/>
            <a:rect r="r" b="b" t="t" l="l"/>
            <a:pathLst>
              <a:path h="1378486" w="6258529">
                <a:moveTo>
                  <a:pt x="0" y="0"/>
                </a:moveTo>
                <a:lnTo>
                  <a:pt x="6258529" y="0"/>
                </a:lnTo>
                <a:lnTo>
                  <a:pt x="6258529" y="1378487"/>
                </a:lnTo>
                <a:lnTo>
                  <a:pt x="0" y="1378487"/>
                </a:lnTo>
                <a:lnTo>
                  <a:pt x="0" y="0"/>
                </a:lnTo>
                <a:close/>
              </a:path>
            </a:pathLst>
          </a:custGeom>
          <a:blipFill>
            <a:blip r:embed="rId10"/>
            <a:stretch>
              <a:fillRect l="0" t="0" r="0" b="0"/>
            </a:stretch>
          </a:blipFill>
        </p:spPr>
      </p:sp>
      <p:sp>
        <p:nvSpPr>
          <p:cNvPr name="TextBox 13" id="13"/>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
        <p:nvSpPr>
          <p:cNvPr name="TextBox 14" id="14"/>
          <p:cNvSpPr txBox="true"/>
          <p:nvPr/>
        </p:nvSpPr>
        <p:spPr>
          <a:xfrm rot="0">
            <a:off x="2672992" y="2186081"/>
            <a:ext cx="14896089" cy="1799892"/>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Bước 3: Tính trị riêng và vector riêng của ma trận Laplacian chuẩn hóa</a:t>
            </a:r>
          </a:p>
          <a:p>
            <a:pPr algn="l">
              <a:lnSpc>
                <a:spcPts val="4734"/>
              </a:lnSpc>
            </a:pPr>
          </a:p>
          <a:p>
            <a:pPr algn="l">
              <a:lnSpc>
                <a:spcPts val="4734"/>
              </a:lnSpc>
            </a:pPr>
          </a:p>
        </p:txBody>
      </p:sp>
      <p:sp>
        <p:nvSpPr>
          <p:cNvPr name="TextBox 15" id="15"/>
          <p:cNvSpPr txBox="true"/>
          <p:nvPr/>
        </p:nvSpPr>
        <p:spPr>
          <a:xfrm rot="0">
            <a:off x="2759398" y="3081265"/>
            <a:ext cx="6721079" cy="1288345"/>
          </a:xfrm>
          <a:prstGeom prst="rect">
            <a:avLst/>
          </a:prstGeom>
        </p:spPr>
        <p:txBody>
          <a:bodyPr anchor="t" rtlCol="false" tIns="0" lIns="0" bIns="0" rIns="0">
            <a:spAutoFit/>
          </a:bodyPr>
          <a:lstStyle/>
          <a:p>
            <a:pPr algn="just">
              <a:lnSpc>
                <a:spcPts val="3388"/>
              </a:lnSpc>
              <a:spcBef>
                <a:spcPct val="0"/>
              </a:spcBef>
            </a:pPr>
            <a:r>
              <a:rPr lang="en-US" sz="2777">
                <a:solidFill>
                  <a:srgbClr val="1C0140"/>
                </a:solidFill>
                <a:latin typeface="Cabin"/>
                <a:ea typeface="Cabin"/>
                <a:cs typeface="Cabin"/>
                <a:sym typeface="Cabin"/>
              </a:rPr>
              <a:t>Giải bài toán giá trị riêng (eigenvalue problem): </a:t>
            </a:r>
          </a:p>
          <a:p>
            <a:pPr algn="just">
              <a:lnSpc>
                <a:spcPts val="3388"/>
              </a:lnSpc>
              <a:spcBef>
                <a:spcPct val="0"/>
              </a:spcBef>
            </a:pP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5149913" y="3090790"/>
            <a:ext cx="8293185" cy="6612945"/>
          </a:xfrm>
          <a:custGeom>
            <a:avLst/>
            <a:gdLst/>
            <a:ahLst/>
            <a:cxnLst/>
            <a:rect r="r" b="b" t="t" l="l"/>
            <a:pathLst>
              <a:path h="6612945" w="8293185">
                <a:moveTo>
                  <a:pt x="0" y="0"/>
                </a:moveTo>
                <a:lnTo>
                  <a:pt x="8293185" y="0"/>
                </a:lnTo>
                <a:lnTo>
                  <a:pt x="8293185" y="6612945"/>
                </a:lnTo>
                <a:lnTo>
                  <a:pt x="0" y="6612945"/>
                </a:lnTo>
                <a:lnTo>
                  <a:pt x="0" y="0"/>
                </a:lnTo>
                <a:close/>
              </a:path>
            </a:pathLst>
          </a:custGeom>
          <a:blipFill>
            <a:blip r:embed="rId8"/>
            <a:stretch>
              <a:fillRect l="0" t="0" r="0" b="0"/>
            </a:stretch>
          </a:blipFill>
        </p:spPr>
      </p:sp>
      <p:sp>
        <p:nvSpPr>
          <p:cNvPr name="TextBox 11" id="11"/>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
        <p:nvSpPr>
          <p:cNvPr name="TextBox 12" id="12"/>
          <p:cNvSpPr txBox="true"/>
          <p:nvPr/>
        </p:nvSpPr>
        <p:spPr>
          <a:xfrm rot="0">
            <a:off x="2672992" y="2186081"/>
            <a:ext cx="14896089" cy="1799892"/>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Bước 3: Tính trị riêng và vector riêng của ma trận Laplacian chuẩn hóa</a:t>
            </a:r>
          </a:p>
          <a:p>
            <a:pPr algn="l">
              <a:lnSpc>
                <a:spcPts val="4734"/>
              </a:lnSpc>
            </a:pPr>
          </a:p>
          <a:p>
            <a:pPr algn="l">
              <a:lnSpc>
                <a:spcPts val="4734"/>
              </a:lnSpc>
            </a:pP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334055" y="3021416"/>
            <a:ext cx="11619890" cy="6884785"/>
          </a:xfrm>
          <a:custGeom>
            <a:avLst/>
            <a:gdLst/>
            <a:ahLst/>
            <a:cxnLst/>
            <a:rect r="r" b="b" t="t" l="l"/>
            <a:pathLst>
              <a:path h="6884785" w="11619890">
                <a:moveTo>
                  <a:pt x="0" y="0"/>
                </a:moveTo>
                <a:lnTo>
                  <a:pt x="11619890" y="0"/>
                </a:lnTo>
                <a:lnTo>
                  <a:pt x="11619890" y="6884785"/>
                </a:lnTo>
                <a:lnTo>
                  <a:pt x="0" y="6884785"/>
                </a:lnTo>
                <a:lnTo>
                  <a:pt x="0" y="0"/>
                </a:lnTo>
                <a:close/>
              </a:path>
            </a:pathLst>
          </a:custGeom>
          <a:blipFill>
            <a:blip r:embed="rId8"/>
            <a:stretch>
              <a:fillRect l="0" t="0" r="0" b="0"/>
            </a:stretch>
          </a:blipFill>
        </p:spPr>
      </p:sp>
      <p:sp>
        <p:nvSpPr>
          <p:cNvPr name="TextBox 11" id="11"/>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
        <p:nvSpPr>
          <p:cNvPr name="TextBox 12" id="12"/>
          <p:cNvSpPr txBox="true"/>
          <p:nvPr/>
        </p:nvSpPr>
        <p:spPr>
          <a:xfrm rot="0">
            <a:off x="2672992" y="2186081"/>
            <a:ext cx="14896089" cy="1799892"/>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Bước 3: Tính trị riêng và vector riêng của ma trận Laplacian chuẩn hóa</a:t>
            </a:r>
          </a:p>
          <a:p>
            <a:pPr algn="l">
              <a:lnSpc>
                <a:spcPts val="4734"/>
              </a:lnSpc>
            </a:pPr>
          </a:p>
          <a:p>
            <a:pPr algn="l">
              <a:lnSpc>
                <a:spcPts val="4734"/>
              </a:lnSpc>
            </a:pP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
        <p:nvSpPr>
          <p:cNvPr name="TextBox 11" id="11"/>
          <p:cNvSpPr txBox="true"/>
          <p:nvPr/>
        </p:nvSpPr>
        <p:spPr>
          <a:xfrm rot="0">
            <a:off x="2649846" y="2140357"/>
            <a:ext cx="14896089" cy="1199817"/>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Bước 4: Chọn k và tạo ma trận U ∈ Rn×k và chuẩn hóa </a:t>
            </a:r>
          </a:p>
          <a:p>
            <a:pPr algn="l">
              <a:lnSpc>
                <a:spcPts val="4734"/>
              </a:lnSpc>
            </a:pPr>
          </a:p>
        </p:txBody>
      </p:sp>
      <p:sp>
        <p:nvSpPr>
          <p:cNvPr name="TextBox 12" id="12"/>
          <p:cNvSpPr txBox="true"/>
          <p:nvPr/>
        </p:nvSpPr>
        <p:spPr>
          <a:xfrm rot="0">
            <a:off x="2686915" y="3397325"/>
            <a:ext cx="14859020" cy="3000042"/>
          </a:xfrm>
          <a:prstGeom prst="rect">
            <a:avLst/>
          </a:prstGeom>
        </p:spPr>
        <p:txBody>
          <a:bodyPr anchor="t" rtlCol="false" tIns="0" lIns="0" bIns="0" rIns="0">
            <a:spAutoFit/>
          </a:bodyPr>
          <a:lstStyle/>
          <a:p>
            <a:pPr algn="just">
              <a:lnSpc>
                <a:spcPts val="4734"/>
              </a:lnSpc>
              <a:spcBef>
                <a:spcPct val="0"/>
              </a:spcBef>
            </a:pPr>
            <a:r>
              <a:rPr lang="en-US" b="true" sz="3880">
                <a:solidFill>
                  <a:srgbClr val="1C0140"/>
                </a:solidFill>
                <a:latin typeface="Cabin Bold"/>
                <a:ea typeface="Cabin Bold"/>
                <a:cs typeface="Cabin Bold"/>
                <a:sym typeface="Cabin Bold"/>
              </a:rPr>
              <a:t>Chọn k? </a:t>
            </a:r>
            <a:r>
              <a:rPr lang="en-US" sz="3880">
                <a:solidFill>
                  <a:srgbClr val="1C0140"/>
                </a:solidFill>
                <a:latin typeface="Cabin"/>
                <a:ea typeface="Cabin"/>
                <a:cs typeface="Cabin"/>
                <a:sym typeface="Cabin"/>
              </a:rPr>
              <a:t>Số k ở đây là số vector riêng (eigenvectors) đầu tiên cần tính toán từ ma trận Laplacian chuẩn hóa. k đồng thời là số cụm (clusters) mà bạn dự định phân tích trong dữ liệu. Với tập dữ liệu chúng ta đang xét, ta đã biết được số nhãn của dữ liệu là 3, tương ứng với các loài: Iris setosa, Iris virginica, Iris versicolor.</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
        <p:nvSpPr>
          <p:cNvPr name="TextBox 11" id="11"/>
          <p:cNvSpPr txBox="true"/>
          <p:nvPr/>
        </p:nvSpPr>
        <p:spPr>
          <a:xfrm rot="0">
            <a:off x="2649846" y="2140357"/>
            <a:ext cx="14896089" cy="1199817"/>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Bước 4: Chọn k và tạo ma trận U ∈ Rn×k và chuẩn hóa </a:t>
            </a:r>
          </a:p>
          <a:p>
            <a:pPr algn="l">
              <a:lnSpc>
                <a:spcPts val="4734"/>
              </a:lnSpc>
            </a:pPr>
          </a:p>
        </p:txBody>
      </p:sp>
      <p:sp>
        <p:nvSpPr>
          <p:cNvPr name="TextBox 12" id="12"/>
          <p:cNvSpPr txBox="true"/>
          <p:nvPr/>
        </p:nvSpPr>
        <p:spPr>
          <a:xfrm rot="0">
            <a:off x="2686915" y="3397325"/>
            <a:ext cx="14859020" cy="5400342"/>
          </a:xfrm>
          <a:prstGeom prst="rect">
            <a:avLst/>
          </a:prstGeom>
        </p:spPr>
        <p:txBody>
          <a:bodyPr anchor="t" rtlCol="false" tIns="0" lIns="0" bIns="0" rIns="0">
            <a:spAutoFit/>
          </a:bodyPr>
          <a:lstStyle/>
          <a:p>
            <a:pPr algn="just">
              <a:lnSpc>
                <a:spcPts val="4734"/>
              </a:lnSpc>
            </a:pPr>
            <a:r>
              <a:rPr lang="en-US" sz="3880">
                <a:solidFill>
                  <a:srgbClr val="1C0140"/>
                </a:solidFill>
                <a:latin typeface="Cabin"/>
                <a:ea typeface="Cabin"/>
                <a:cs typeface="Cabin"/>
                <a:sym typeface="Cabin"/>
              </a:rPr>
              <a:t>Tuy nhiên, trong một số bài toán, ta không biết trước được số lượng nhãn hay cụm. Trong trường hợp này, ta có thể ước lượng giá trị k bằng các phương pháp sau: </a:t>
            </a:r>
          </a:p>
          <a:p>
            <a:pPr algn="just" marL="837894" indent="-418947" lvl="1">
              <a:lnSpc>
                <a:spcPts val="4734"/>
              </a:lnSpc>
              <a:buFont typeface="Arial"/>
              <a:buChar char="•"/>
            </a:pPr>
            <a:r>
              <a:rPr lang="en-US" sz="3880">
                <a:solidFill>
                  <a:srgbClr val="1C0140"/>
                </a:solidFill>
                <a:latin typeface="Cabin"/>
                <a:ea typeface="Cabin"/>
                <a:cs typeface="Cabin"/>
                <a:sym typeface="Cabin"/>
              </a:rPr>
              <a:t>Phân tích giá trị riêng (Eigenvalue Gap Analysis): </a:t>
            </a:r>
          </a:p>
          <a:p>
            <a:pPr algn="just">
              <a:lnSpc>
                <a:spcPts val="4734"/>
              </a:lnSpc>
            </a:pPr>
            <a:r>
              <a:rPr lang="en-US" sz="3880">
                <a:solidFill>
                  <a:srgbClr val="1C0140"/>
                </a:solidFill>
                <a:latin typeface="Cabin"/>
                <a:ea typeface="Cabin"/>
                <a:cs typeface="Cabin"/>
                <a:sym typeface="Cabin"/>
              </a:rPr>
              <a:t>Ví dụ: Nếu các giá trị riêng lần lượt là λ1, λ2, λ3, λ4, . . . , và λ3 − λ4 là khoảng cách lớn nhất, thì k = 3. Lý do là các giá trị riêng nhỏ nhất của ma trận Laplacian biểu thị số lượng cụm tốt nhất. </a:t>
            </a:r>
          </a:p>
          <a:p>
            <a:pPr algn="just" marL="837894" indent="-418947" lvl="1">
              <a:lnSpc>
                <a:spcPts val="4734"/>
              </a:lnSpc>
              <a:buFont typeface="Arial"/>
              <a:buChar char="•"/>
            </a:pPr>
            <a:r>
              <a:rPr lang="en-US" sz="3880">
                <a:solidFill>
                  <a:srgbClr val="1C0140"/>
                </a:solidFill>
                <a:latin typeface="Cabin"/>
                <a:ea typeface="Cabin"/>
                <a:cs typeface="Cabin"/>
                <a:sym typeface="Cabin"/>
              </a:rPr>
              <a:t>Sử dụng thuật toán Elbow Method</a:t>
            </a:r>
          </a:p>
          <a:p>
            <a:pPr algn="just" marL="837894" indent="-418947" lvl="1">
              <a:lnSpc>
                <a:spcPts val="4734"/>
              </a:lnSpc>
              <a:buFont typeface="Arial"/>
              <a:buChar char="•"/>
            </a:pPr>
            <a:r>
              <a:rPr lang="en-US" sz="3880">
                <a:solidFill>
                  <a:srgbClr val="1C0140"/>
                </a:solidFill>
                <a:latin typeface="Cabin"/>
                <a:ea typeface="Cabin"/>
                <a:cs typeface="Cabin"/>
                <a:sym typeface="Cabin"/>
              </a:rPr>
              <a:t>Sử dụng chỉ số Silhouette</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540702" y="2583104"/>
            <a:ext cx="11289323" cy="7761409"/>
          </a:xfrm>
          <a:custGeom>
            <a:avLst/>
            <a:gdLst/>
            <a:ahLst/>
            <a:cxnLst/>
            <a:rect r="r" b="b" t="t" l="l"/>
            <a:pathLst>
              <a:path h="7761409" w="11289323">
                <a:moveTo>
                  <a:pt x="0" y="0"/>
                </a:moveTo>
                <a:lnTo>
                  <a:pt x="11289323" y="0"/>
                </a:lnTo>
                <a:lnTo>
                  <a:pt x="11289323" y="7761409"/>
                </a:lnTo>
                <a:lnTo>
                  <a:pt x="0" y="7761409"/>
                </a:lnTo>
                <a:lnTo>
                  <a:pt x="0" y="0"/>
                </a:lnTo>
                <a:close/>
              </a:path>
            </a:pathLst>
          </a:custGeom>
          <a:blipFill>
            <a:blip r:embed="rId8"/>
            <a:stretch>
              <a:fillRect l="0" t="0" r="0" b="0"/>
            </a:stretch>
          </a:blipFill>
        </p:spPr>
      </p:sp>
      <p:sp>
        <p:nvSpPr>
          <p:cNvPr name="TextBox 11" id="11"/>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
        <p:nvSpPr>
          <p:cNvPr name="TextBox 12" id="12"/>
          <p:cNvSpPr txBox="true"/>
          <p:nvPr/>
        </p:nvSpPr>
        <p:spPr>
          <a:xfrm rot="0">
            <a:off x="2336128" y="1978432"/>
            <a:ext cx="14896089" cy="1199817"/>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Bước 4: Chọn k và tạo ma trận U ∈ Rn×k và chuẩn hóa </a:t>
            </a:r>
          </a:p>
          <a:p>
            <a:pPr algn="l">
              <a:lnSpc>
                <a:spcPts val="4734"/>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7154126" cy="2191512"/>
            <a:chOff x="0" y="0"/>
            <a:chExt cx="4517959" cy="577188"/>
          </a:xfrm>
        </p:grpSpPr>
        <p:sp>
          <p:nvSpPr>
            <p:cNvPr name="Freeform 5" id="5"/>
            <p:cNvSpPr/>
            <p:nvPr/>
          </p:nvSpPr>
          <p:spPr>
            <a:xfrm flipH="false" flipV="false" rot="0">
              <a:off x="0" y="0"/>
              <a:ext cx="4517959" cy="577188"/>
            </a:xfrm>
            <a:custGeom>
              <a:avLst/>
              <a:gdLst/>
              <a:ahLst/>
              <a:cxnLst/>
              <a:rect r="r" b="b" t="t" l="l"/>
              <a:pathLst>
                <a:path h="577188" w="4517959">
                  <a:moveTo>
                    <a:pt x="0" y="0"/>
                  </a:moveTo>
                  <a:lnTo>
                    <a:pt x="4517959" y="0"/>
                  </a:lnTo>
                  <a:lnTo>
                    <a:pt x="4517959" y="577188"/>
                  </a:lnTo>
                  <a:lnTo>
                    <a:pt x="0" y="577188"/>
                  </a:lnTo>
                  <a:close/>
                </a:path>
              </a:pathLst>
            </a:custGeom>
            <a:solidFill>
              <a:srgbClr val="2B59C3">
                <a:alpha val="71765"/>
              </a:srgbClr>
            </a:solidFill>
          </p:spPr>
        </p:sp>
        <p:sp>
          <p:nvSpPr>
            <p:cNvPr name="TextBox 6" id="6"/>
            <p:cNvSpPr txBox="true"/>
            <p:nvPr/>
          </p:nvSpPr>
          <p:spPr>
            <a:xfrm>
              <a:off x="0" y="28575"/>
              <a:ext cx="4517959" cy="548613"/>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671951" y="2556520"/>
            <a:ext cx="7718279" cy="5217484"/>
          </a:xfrm>
          <a:custGeom>
            <a:avLst/>
            <a:gdLst/>
            <a:ahLst/>
            <a:cxnLst/>
            <a:rect r="r" b="b" t="t" l="l"/>
            <a:pathLst>
              <a:path h="5217484" w="7718279">
                <a:moveTo>
                  <a:pt x="0" y="0"/>
                </a:moveTo>
                <a:lnTo>
                  <a:pt x="7718279" y="0"/>
                </a:lnTo>
                <a:lnTo>
                  <a:pt x="7718279" y="5217485"/>
                </a:lnTo>
                <a:lnTo>
                  <a:pt x="0" y="5217485"/>
                </a:lnTo>
                <a:lnTo>
                  <a:pt x="0" y="0"/>
                </a:lnTo>
                <a:close/>
              </a:path>
            </a:pathLst>
          </a:custGeom>
          <a:blipFill>
            <a:blip r:embed="rId8"/>
            <a:stretch>
              <a:fillRect l="0" t="0" r="0" b="0"/>
            </a:stretch>
          </a:blipFill>
        </p:spPr>
      </p:sp>
      <p:sp>
        <p:nvSpPr>
          <p:cNvPr name="Freeform 11" id="11"/>
          <p:cNvSpPr/>
          <p:nvPr/>
        </p:nvSpPr>
        <p:spPr>
          <a:xfrm flipH="false" flipV="false" rot="0">
            <a:off x="10162008" y="2590339"/>
            <a:ext cx="7383927" cy="5183666"/>
          </a:xfrm>
          <a:custGeom>
            <a:avLst/>
            <a:gdLst/>
            <a:ahLst/>
            <a:cxnLst/>
            <a:rect r="r" b="b" t="t" l="l"/>
            <a:pathLst>
              <a:path h="5183666" w="7383927">
                <a:moveTo>
                  <a:pt x="0" y="0"/>
                </a:moveTo>
                <a:lnTo>
                  <a:pt x="7383927" y="0"/>
                </a:lnTo>
                <a:lnTo>
                  <a:pt x="7383927" y="5183666"/>
                </a:lnTo>
                <a:lnTo>
                  <a:pt x="0" y="5183666"/>
                </a:lnTo>
                <a:lnTo>
                  <a:pt x="0" y="0"/>
                </a:lnTo>
                <a:close/>
              </a:path>
            </a:pathLst>
          </a:custGeom>
          <a:blipFill>
            <a:blip r:embed="rId9"/>
            <a:stretch>
              <a:fillRect l="0" t="0" r="0" b="0"/>
            </a:stretch>
          </a:blipFill>
        </p:spPr>
      </p:sp>
      <p:sp>
        <p:nvSpPr>
          <p:cNvPr name="TextBox 12" id="12"/>
          <p:cNvSpPr txBox="true"/>
          <p:nvPr/>
        </p:nvSpPr>
        <p:spPr>
          <a:xfrm rot="0">
            <a:off x="1028700" y="594014"/>
            <a:ext cx="16230600"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Tổng quan về Clustering :</a:t>
            </a:r>
          </a:p>
        </p:txBody>
      </p:sp>
      <p:sp>
        <p:nvSpPr>
          <p:cNvPr name="TextBox 13" id="13"/>
          <p:cNvSpPr txBox="true"/>
          <p:nvPr/>
        </p:nvSpPr>
        <p:spPr>
          <a:xfrm rot="0">
            <a:off x="8457177" y="8355324"/>
            <a:ext cx="11401648" cy="1544066"/>
          </a:xfrm>
          <a:prstGeom prst="rect">
            <a:avLst/>
          </a:prstGeom>
        </p:spPr>
        <p:txBody>
          <a:bodyPr anchor="t" rtlCol="false" tIns="0" lIns="0" bIns="0" rIns="0">
            <a:spAutoFit/>
          </a:bodyPr>
          <a:lstStyle/>
          <a:p>
            <a:pPr algn="ctr">
              <a:lnSpc>
                <a:spcPts val="3951"/>
              </a:lnSpc>
            </a:pPr>
            <a:r>
              <a:rPr lang="en-US" sz="3799" b="true">
                <a:solidFill>
                  <a:srgbClr val="063050"/>
                </a:solidFill>
                <a:latin typeface="Poppins Bold"/>
                <a:ea typeface="Poppins Bold"/>
                <a:cs typeface="Poppins Bold"/>
                <a:sym typeface="Poppins Bold"/>
              </a:rPr>
              <a:t>Vd : Community detection( Phát hiện các cộng đồng trong xã hội)</a:t>
            </a:r>
          </a:p>
          <a:p>
            <a:pPr algn="ctr">
              <a:lnSpc>
                <a:spcPts val="3951"/>
              </a:lnSpc>
              <a:spcBef>
                <a:spcPct val="0"/>
              </a:spcBef>
            </a:pPr>
          </a:p>
        </p:txBody>
      </p:sp>
      <p:sp>
        <p:nvSpPr>
          <p:cNvPr name="TextBox 14" id="14"/>
          <p:cNvSpPr txBox="true"/>
          <p:nvPr/>
        </p:nvSpPr>
        <p:spPr>
          <a:xfrm rot="0">
            <a:off x="93446" y="8355324"/>
            <a:ext cx="8875289" cy="1048766"/>
          </a:xfrm>
          <a:prstGeom prst="rect">
            <a:avLst/>
          </a:prstGeom>
        </p:spPr>
        <p:txBody>
          <a:bodyPr anchor="t" rtlCol="false" tIns="0" lIns="0" bIns="0" rIns="0">
            <a:spAutoFit/>
          </a:bodyPr>
          <a:lstStyle/>
          <a:p>
            <a:pPr algn="ctr">
              <a:lnSpc>
                <a:spcPts val="3951"/>
              </a:lnSpc>
            </a:pPr>
            <a:r>
              <a:rPr lang="en-US" sz="3799" b="true">
                <a:solidFill>
                  <a:srgbClr val="063050"/>
                </a:solidFill>
                <a:latin typeface="Poppins Bold"/>
                <a:ea typeface="Poppins Bold"/>
                <a:cs typeface="Poppins Bold"/>
                <a:sym typeface="Poppins Bold"/>
              </a:rPr>
              <a:t>Vd</a:t>
            </a:r>
            <a:r>
              <a:rPr lang="en-US" sz="3799" b="true">
                <a:solidFill>
                  <a:srgbClr val="063050"/>
                </a:solidFill>
                <a:latin typeface="Poppins Bold"/>
                <a:ea typeface="Poppins Bold"/>
                <a:cs typeface="Poppins Bold"/>
                <a:sym typeface="Poppins Bold"/>
              </a:rPr>
              <a:t> : Phân cụm ảnh </a:t>
            </a:r>
          </a:p>
          <a:p>
            <a:pPr algn="ctr">
              <a:lnSpc>
                <a:spcPts val="3951"/>
              </a:lnSpc>
              <a:spcBef>
                <a:spcPct val="0"/>
              </a:spcBef>
            </a:pP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4062961" y="2127479"/>
            <a:ext cx="6217418" cy="6922226"/>
          </a:xfrm>
          <a:custGeom>
            <a:avLst/>
            <a:gdLst/>
            <a:ahLst/>
            <a:cxnLst/>
            <a:rect r="r" b="b" t="t" l="l"/>
            <a:pathLst>
              <a:path h="6922226" w="6217418">
                <a:moveTo>
                  <a:pt x="0" y="0"/>
                </a:moveTo>
                <a:lnTo>
                  <a:pt x="6217418" y="0"/>
                </a:lnTo>
                <a:lnTo>
                  <a:pt x="6217418" y="6922227"/>
                </a:lnTo>
                <a:lnTo>
                  <a:pt x="0" y="69222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
        <p:nvSpPr>
          <p:cNvPr name="TextBox 11" id="11"/>
          <p:cNvSpPr txBox="true"/>
          <p:nvPr/>
        </p:nvSpPr>
        <p:spPr>
          <a:xfrm rot="0">
            <a:off x="2336128" y="1978432"/>
            <a:ext cx="14896089" cy="1199817"/>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Bước 4: Chọn k và tạo ma trận U ∈ Rn×k và chuẩn hóa </a:t>
            </a:r>
          </a:p>
          <a:p>
            <a:pPr algn="l">
              <a:lnSpc>
                <a:spcPts val="4734"/>
              </a:lnSpc>
            </a:pPr>
          </a:p>
        </p:txBody>
      </p:sp>
      <p:sp>
        <p:nvSpPr>
          <p:cNvPr name="TextBox 12" id="12"/>
          <p:cNvSpPr txBox="true"/>
          <p:nvPr/>
        </p:nvSpPr>
        <p:spPr>
          <a:xfrm rot="0">
            <a:off x="2336128" y="3032051"/>
            <a:ext cx="14683681" cy="4716446"/>
          </a:xfrm>
          <a:prstGeom prst="rect">
            <a:avLst/>
          </a:prstGeom>
        </p:spPr>
        <p:txBody>
          <a:bodyPr anchor="t" rtlCol="false" tIns="0" lIns="0" bIns="0" rIns="0">
            <a:spAutoFit/>
          </a:bodyPr>
          <a:lstStyle/>
          <a:p>
            <a:pPr algn="just">
              <a:lnSpc>
                <a:spcPts val="4134"/>
              </a:lnSpc>
              <a:spcBef>
                <a:spcPct val="0"/>
              </a:spcBef>
            </a:pPr>
            <a:r>
              <a:rPr lang="en-US" sz="3388">
                <a:solidFill>
                  <a:srgbClr val="1C0140"/>
                </a:solidFill>
                <a:latin typeface="Cabin"/>
                <a:ea typeface="Cabin"/>
                <a:cs typeface="Cabin"/>
                <a:sym typeface="Cabin"/>
              </a:rPr>
              <a:t>Cụ thể, trong không gian các vector riêng U, các điểm dữ liệu có thể có độ lớn (norm) rất khác nhau. Một số vector có độ lớn rất nhỏ, trong khi các vector khác lại có độ lớn lớn hơn nhiều. Điều này có thể dẫn đến sự thiên lệch trong quá trình phân cụm, vì thuật toán K-means sẽ ưu tiên các điểm có độ lớn lớn hơn (vì chúng có khoảng cách lớn hơn trong không gian vector). Việc chuẩn hóa các hàng của ma trận U về độ dài 1 giúp mỗi điểm dữ liệu đóng vai trò công bằng trong việc xác định cụm. Nhờ đó, quá trình phân cụm chỉ dựa vào hướng của các vector, không bị ảnh hưởng bởi độ lớn của chúng, làm cho việc phân cụm trở nên chính xác và công bằng hơn.</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672992" y="2186081"/>
            <a:ext cx="14896089" cy="2399967"/>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Bước 5: Áp dụng KMeans trên không gian vector riêng</a:t>
            </a:r>
          </a:p>
          <a:p>
            <a:pPr algn="l">
              <a:lnSpc>
                <a:spcPts val="4734"/>
              </a:lnSpc>
            </a:pPr>
          </a:p>
          <a:p>
            <a:pPr algn="l">
              <a:lnSpc>
                <a:spcPts val="4734"/>
              </a:lnSpc>
            </a:pPr>
          </a:p>
          <a:p>
            <a:pPr algn="l">
              <a:lnSpc>
                <a:spcPts val="4734"/>
              </a:lnSpc>
            </a:pPr>
          </a:p>
        </p:txBody>
      </p:sp>
      <p:sp>
        <p:nvSpPr>
          <p:cNvPr name="TextBox 11" id="11"/>
          <p:cNvSpPr txBox="true"/>
          <p:nvPr/>
        </p:nvSpPr>
        <p:spPr>
          <a:xfrm rot="0">
            <a:off x="2675289" y="3242746"/>
            <a:ext cx="14584011" cy="4484126"/>
          </a:xfrm>
          <a:prstGeom prst="rect">
            <a:avLst/>
          </a:prstGeom>
        </p:spPr>
        <p:txBody>
          <a:bodyPr anchor="t" rtlCol="false" tIns="0" lIns="0" bIns="0" rIns="0">
            <a:spAutoFit/>
          </a:bodyPr>
          <a:lstStyle/>
          <a:p>
            <a:pPr algn="just">
              <a:lnSpc>
                <a:spcPts val="3938"/>
              </a:lnSpc>
              <a:spcBef>
                <a:spcPct val="0"/>
              </a:spcBef>
            </a:pPr>
            <a:r>
              <a:rPr lang="en-US" sz="3228">
                <a:solidFill>
                  <a:srgbClr val="1C0140"/>
                </a:solidFill>
                <a:latin typeface="Cabin"/>
                <a:ea typeface="Cabin"/>
                <a:cs typeface="Cabin"/>
                <a:sym typeface="Cabin"/>
              </a:rPr>
              <a:t>Khi dữ liệu được chuẩn hóa về độ dài 1, mỗi điểm dữ liệu xi trở thành một vectơ đơn vị, nghĩa là ||x|| = 1 với mọi i. Các điểm dữ liệu không còn được biểu diễn bởi các vectơ có độ dài tùy ý mà thay vào đó là các vectơ có độ dài bằng 1, nằm trên mặt cầu đơn vị trong không gian k-chiều.</a:t>
            </a:r>
          </a:p>
          <a:p>
            <a:pPr algn="just">
              <a:lnSpc>
                <a:spcPts val="3938"/>
              </a:lnSpc>
              <a:spcBef>
                <a:spcPct val="0"/>
              </a:spcBef>
            </a:pPr>
            <a:r>
              <a:rPr lang="en-US" sz="3228">
                <a:solidFill>
                  <a:srgbClr val="1C0140"/>
                </a:solidFill>
                <a:latin typeface="Cabin"/>
                <a:ea typeface="Cabin"/>
                <a:cs typeface="Cabin"/>
                <a:sym typeface="Cabin"/>
              </a:rPr>
              <a:t>Khoảng cách giữa các điểm trên mặt cầu đơn vị không còn tính theo khoảng cách Euclidean đơn giản nữa. Thay vào đó, khoảng cách góc hoặc cosine similarity được sử dụng. Khoảng cách này được tính bằng cách đo góc giữa các vectơ. Nếu hai vectơ có góc nhỏ, tức là hướng của chúng rất giống nhau, thì chúng sẽ được coi là gần nhau. Khoảng cách giữa hai vectơ đơn vị xi và xj có thể tính bằng cosine similarity:</a:t>
            </a:r>
          </a:p>
        </p:txBody>
      </p:sp>
      <p:sp>
        <p:nvSpPr>
          <p:cNvPr name="Freeform 12" id="12"/>
          <p:cNvSpPr/>
          <p:nvPr/>
        </p:nvSpPr>
        <p:spPr>
          <a:xfrm flipH="false" flipV="false" rot="0">
            <a:off x="6323086" y="8091725"/>
            <a:ext cx="6880953" cy="1026107"/>
          </a:xfrm>
          <a:custGeom>
            <a:avLst/>
            <a:gdLst/>
            <a:ahLst/>
            <a:cxnLst/>
            <a:rect r="r" b="b" t="t" l="l"/>
            <a:pathLst>
              <a:path h="1026107" w="6880953">
                <a:moveTo>
                  <a:pt x="0" y="0"/>
                </a:moveTo>
                <a:lnTo>
                  <a:pt x="6880953" y="0"/>
                </a:lnTo>
                <a:lnTo>
                  <a:pt x="6880953" y="1026107"/>
                </a:lnTo>
                <a:lnTo>
                  <a:pt x="0" y="1026107"/>
                </a:lnTo>
                <a:lnTo>
                  <a:pt x="0" y="0"/>
                </a:lnTo>
                <a:close/>
              </a:path>
            </a:pathLst>
          </a:custGeom>
          <a:blipFill>
            <a:blip r:embed="rId8"/>
            <a:stretch>
              <a:fillRect l="0" t="0" r="0" b="0"/>
            </a:stretch>
          </a:blipFill>
        </p:spPr>
      </p:sp>
      <p:sp>
        <p:nvSpPr>
          <p:cNvPr name="TextBox 13" id="13"/>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5997545" y="4780158"/>
            <a:ext cx="7146882" cy="1134099"/>
          </a:xfrm>
          <a:custGeom>
            <a:avLst/>
            <a:gdLst/>
            <a:ahLst/>
            <a:cxnLst/>
            <a:rect r="r" b="b" t="t" l="l"/>
            <a:pathLst>
              <a:path h="1134099" w="7146882">
                <a:moveTo>
                  <a:pt x="0" y="0"/>
                </a:moveTo>
                <a:lnTo>
                  <a:pt x="7146882" y="0"/>
                </a:lnTo>
                <a:lnTo>
                  <a:pt x="7146882" y="1134100"/>
                </a:lnTo>
                <a:lnTo>
                  <a:pt x="0" y="1134100"/>
                </a:lnTo>
                <a:lnTo>
                  <a:pt x="0" y="0"/>
                </a:lnTo>
                <a:close/>
              </a:path>
            </a:pathLst>
          </a:custGeom>
          <a:blipFill>
            <a:blip r:embed="rId8"/>
            <a:stretch>
              <a:fillRect l="0" t="-19101" r="0" b="0"/>
            </a:stretch>
          </a:blipFill>
        </p:spPr>
      </p:sp>
      <p:sp>
        <p:nvSpPr>
          <p:cNvPr name="TextBox 11" id="11"/>
          <p:cNvSpPr txBox="true"/>
          <p:nvPr/>
        </p:nvSpPr>
        <p:spPr>
          <a:xfrm rot="0">
            <a:off x="2672992" y="2186081"/>
            <a:ext cx="14896089" cy="2399967"/>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Bước 5: Áp dụng KMeans trên không gian vector riêng</a:t>
            </a:r>
          </a:p>
          <a:p>
            <a:pPr algn="l">
              <a:lnSpc>
                <a:spcPts val="4734"/>
              </a:lnSpc>
            </a:pPr>
          </a:p>
          <a:p>
            <a:pPr algn="l">
              <a:lnSpc>
                <a:spcPts val="4734"/>
              </a:lnSpc>
            </a:pPr>
          </a:p>
          <a:p>
            <a:pPr algn="l">
              <a:lnSpc>
                <a:spcPts val="4734"/>
              </a:lnSpc>
            </a:pPr>
          </a:p>
        </p:txBody>
      </p:sp>
      <p:sp>
        <p:nvSpPr>
          <p:cNvPr name="TextBox 12" id="12"/>
          <p:cNvSpPr txBox="true"/>
          <p:nvPr/>
        </p:nvSpPr>
        <p:spPr>
          <a:xfrm rot="0">
            <a:off x="2675289" y="3242746"/>
            <a:ext cx="14584011" cy="990095"/>
          </a:xfrm>
          <a:prstGeom prst="rect">
            <a:avLst/>
          </a:prstGeom>
        </p:spPr>
        <p:txBody>
          <a:bodyPr anchor="t" rtlCol="false" tIns="0" lIns="0" bIns="0" rIns="0">
            <a:spAutoFit/>
          </a:bodyPr>
          <a:lstStyle/>
          <a:p>
            <a:pPr algn="just">
              <a:lnSpc>
                <a:spcPts val="3938"/>
              </a:lnSpc>
              <a:spcBef>
                <a:spcPct val="0"/>
              </a:spcBef>
            </a:pPr>
            <a:r>
              <a:rPr lang="en-US" sz="3228">
                <a:solidFill>
                  <a:srgbClr val="1C0140"/>
                </a:solidFill>
                <a:latin typeface="Cabin"/>
                <a:ea typeface="Cabin"/>
                <a:cs typeface="Cabin"/>
                <a:sym typeface="Cabin"/>
              </a:rPr>
              <a:t>Trong đó θ là góc giữa hai vectơ. Khoảng cách Euclidean giữa hai điểm trên mặt cầu đơn vị cũng có thể tính bằng:</a:t>
            </a:r>
          </a:p>
        </p:txBody>
      </p:sp>
      <p:sp>
        <p:nvSpPr>
          <p:cNvPr name="TextBox 13" id="13"/>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672992" y="2186081"/>
            <a:ext cx="14896089" cy="2399967"/>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Bước 5: Áp dụng KMeans trên không gian vector riêng</a:t>
            </a:r>
          </a:p>
          <a:p>
            <a:pPr algn="l">
              <a:lnSpc>
                <a:spcPts val="4734"/>
              </a:lnSpc>
            </a:pPr>
          </a:p>
          <a:p>
            <a:pPr algn="l">
              <a:lnSpc>
                <a:spcPts val="4734"/>
              </a:lnSpc>
            </a:pPr>
          </a:p>
          <a:p>
            <a:pPr algn="l">
              <a:lnSpc>
                <a:spcPts val="4734"/>
              </a:lnSpc>
            </a:pPr>
          </a:p>
        </p:txBody>
      </p:sp>
      <p:sp>
        <p:nvSpPr>
          <p:cNvPr name="TextBox 11" id="11"/>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
        <p:nvSpPr>
          <p:cNvPr name="TextBox 12" id="12"/>
          <p:cNvSpPr txBox="true"/>
          <p:nvPr/>
        </p:nvSpPr>
        <p:spPr>
          <a:xfrm rot="0">
            <a:off x="2536739" y="3042704"/>
            <a:ext cx="14586308" cy="6089678"/>
          </a:xfrm>
          <a:prstGeom prst="rect">
            <a:avLst/>
          </a:prstGeom>
        </p:spPr>
        <p:txBody>
          <a:bodyPr anchor="t" rtlCol="false" tIns="0" lIns="0" bIns="0" rIns="0">
            <a:spAutoFit/>
          </a:bodyPr>
          <a:lstStyle/>
          <a:p>
            <a:pPr algn="just">
              <a:lnSpc>
                <a:spcPts val="3036"/>
              </a:lnSpc>
              <a:spcBef>
                <a:spcPct val="0"/>
              </a:spcBef>
            </a:pPr>
            <a:r>
              <a:rPr lang="en-US" sz="2488">
                <a:solidFill>
                  <a:srgbClr val="1C0140"/>
                </a:solidFill>
                <a:latin typeface="Cabin"/>
                <a:ea typeface="Cabin"/>
                <a:cs typeface="Cabin"/>
                <a:sym typeface="Cabin"/>
              </a:rPr>
              <a:t>Quá trình k-means trên mặt cầu đơn vị K-means sẽ hoạt động như sau khi dữ liệu đã được chuẩn hóa và ánh xạ lên mặt cầu đơn vị: </a:t>
            </a:r>
          </a:p>
          <a:p>
            <a:pPr algn="just">
              <a:lnSpc>
                <a:spcPts val="3036"/>
              </a:lnSpc>
              <a:spcBef>
                <a:spcPct val="0"/>
              </a:spcBef>
            </a:pPr>
            <a:r>
              <a:rPr lang="en-US" sz="2488">
                <a:solidFill>
                  <a:srgbClr val="1C0140"/>
                </a:solidFill>
                <a:latin typeface="Cabin"/>
                <a:ea typeface="Cabin"/>
                <a:cs typeface="Cabin"/>
                <a:sym typeface="Cabin"/>
              </a:rPr>
              <a:t>•</a:t>
            </a:r>
            <a:r>
              <a:rPr lang="en-US" b="true" sz="2488">
                <a:solidFill>
                  <a:srgbClr val="1C0140"/>
                </a:solidFill>
                <a:latin typeface="Cabin Bold"/>
                <a:ea typeface="Cabin Bold"/>
                <a:cs typeface="Cabin Bold"/>
                <a:sym typeface="Cabin Bold"/>
              </a:rPr>
              <a:t> Khởi tạo các tâm cụm (centroids)</a:t>
            </a:r>
            <a:r>
              <a:rPr lang="en-US" sz="2488">
                <a:solidFill>
                  <a:srgbClr val="1C0140"/>
                </a:solidFill>
                <a:latin typeface="Cabin"/>
                <a:ea typeface="Cabin"/>
                <a:cs typeface="Cabin"/>
                <a:sym typeface="Cabin"/>
              </a:rPr>
              <a:t>: Các tâm cụm ban đầu có thể được khởi tạo ngẫu nhiên như thông thường. Tuy nhiên, sau khi dữ liệu được chuẩn hóa, các tâm cụm này phải nằm trên mặt cầu đơn vị (tức là phải có độ dài 1).</a:t>
            </a:r>
          </a:p>
          <a:p>
            <a:pPr algn="just">
              <a:lnSpc>
                <a:spcPts val="3036"/>
              </a:lnSpc>
              <a:spcBef>
                <a:spcPct val="0"/>
              </a:spcBef>
            </a:pPr>
            <a:r>
              <a:rPr lang="en-US" sz="2488">
                <a:solidFill>
                  <a:srgbClr val="1C0140"/>
                </a:solidFill>
                <a:latin typeface="Cabin"/>
                <a:ea typeface="Cabin"/>
                <a:cs typeface="Cabin"/>
                <a:sym typeface="Cabin"/>
              </a:rPr>
              <a:t> •</a:t>
            </a:r>
            <a:r>
              <a:rPr lang="en-US" b="true" sz="2488">
                <a:solidFill>
                  <a:srgbClr val="1C0140"/>
                </a:solidFill>
                <a:latin typeface="Cabin Bold"/>
                <a:ea typeface="Cabin Bold"/>
                <a:cs typeface="Cabin Bold"/>
                <a:sym typeface="Cabin Bold"/>
              </a:rPr>
              <a:t> Gán các điểm dữ liệu vào cụm</a:t>
            </a:r>
            <a:r>
              <a:rPr lang="en-US" sz="2488">
                <a:solidFill>
                  <a:srgbClr val="1C0140"/>
                </a:solidFill>
                <a:latin typeface="Cabin"/>
                <a:ea typeface="Cabin"/>
                <a:cs typeface="Cabin"/>
                <a:sym typeface="Cabin"/>
              </a:rPr>
              <a:t>: Mỗi điểm dữ liệu sẽ được gán vào cụm có tâm cụm gần nhất. Tuy nhiên, thay vì tính khoảng cách Euclidean thông thường, k-means sẽ sử dụng khoảng cách góc (hoặc cosine similarity) để đo sự tương đồng giữa điểm dữ liệu và các tâm cụm. Cụ thể, điểm dữ liệu sẽ được gán vào cụm có góc nhỏ nhất với tâm cụm. </a:t>
            </a:r>
          </a:p>
          <a:p>
            <a:pPr algn="just">
              <a:lnSpc>
                <a:spcPts val="3036"/>
              </a:lnSpc>
              <a:spcBef>
                <a:spcPct val="0"/>
              </a:spcBef>
            </a:pPr>
            <a:r>
              <a:rPr lang="en-US" sz="2488">
                <a:solidFill>
                  <a:srgbClr val="1C0140"/>
                </a:solidFill>
                <a:latin typeface="Cabin"/>
                <a:ea typeface="Cabin"/>
                <a:cs typeface="Cabin"/>
                <a:sym typeface="Cabin"/>
              </a:rPr>
              <a:t>• </a:t>
            </a:r>
            <a:r>
              <a:rPr lang="en-US" b="true" sz="2488">
                <a:solidFill>
                  <a:srgbClr val="1C0140"/>
                </a:solidFill>
                <a:latin typeface="Cabin Bold"/>
                <a:ea typeface="Cabin Bold"/>
                <a:cs typeface="Cabin Bold"/>
                <a:sym typeface="Cabin Bold"/>
              </a:rPr>
              <a:t>Cập nhật các tâm cụm: </a:t>
            </a:r>
            <a:r>
              <a:rPr lang="en-US" sz="2488">
                <a:solidFill>
                  <a:srgbClr val="1C0140"/>
                </a:solidFill>
                <a:latin typeface="Cabin"/>
                <a:ea typeface="Cabin"/>
                <a:cs typeface="Cabin"/>
                <a:sym typeface="Cabin"/>
              </a:rPr>
              <a:t>Sau khi các điểm dữ liệu đã được phân cụm, bước tiếp theo là cập nhật các tâm cụm. Trên mặt cầu đơn vị, cập nhật tâm cụm có thể được thực hiện bằng cách tính trung bình các vectơ của các điểm trong cùng một cụm. Tuy nhiên, do các vectơ trên mặt cầu có độ dài 1, nên phép tính trung bình sẽ không đơn giản như trong không gian Euclidean. Thay vào đó, trung bình của các vectơ sẽ được tính trên góc giữa chúng và sau đó được chuẩn hóa lại để đảm bảo rằng tâm cụm cuối cùng vẫn nằm trên mặt cầu đơn vị.</a:t>
            </a:r>
          </a:p>
          <a:p>
            <a:pPr algn="just">
              <a:lnSpc>
                <a:spcPts val="3036"/>
              </a:lnSpc>
              <a:spcBef>
                <a:spcPct val="0"/>
              </a:spcBef>
            </a:pPr>
            <a:r>
              <a:rPr lang="en-US" sz="2488">
                <a:solidFill>
                  <a:srgbClr val="1C0140"/>
                </a:solidFill>
                <a:latin typeface="Cabin"/>
                <a:ea typeface="Cabin"/>
                <a:cs typeface="Cabin"/>
                <a:sym typeface="Cabin"/>
              </a:rPr>
              <a:t>•</a:t>
            </a:r>
            <a:r>
              <a:rPr lang="en-US" b="true" sz="2488">
                <a:solidFill>
                  <a:srgbClr val="1C0140"/>
                </a:solidFill>
                <a:latin typeface="Cabin Bold"/>
                <a:ea typeface="Cabin Bold"/>
                <a:cs typeface="Cabin Bold"/>
                <a:sym typeface="Cabin Bold"/>
              </a:rPr>
              <a:t> Lặp lại quá trình:</a:t>
            </a:r>
            <a:r>
              <a:rPr lang="en-US" sz="2488">
                <a:solidFill>
                  <a:srgbClr val="1C0140"/>
                </a:solidFill>
                <a:latin typeface="Cabin"/>
                <a:ea typeface="Cabin"/>
                <a:cs typeface="Cabin"/>
                <a:sym typeface="Cabin"/>
              </a:rPr>
              <a:t> Các bước phân cụm và cập nhật tâm cụm sẽ được lặp lại cho đến khi hội tụ, tức là các tâm cụm không thay đổi hoặc thay đổi rất ít giữa các lần lặp.</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2309183" y="3170649"/>
            <a:ext cx="7494085" cy="5863082"/>
          </a:xfrm>
          <a:custGeom>
            <a:avLst/>
            <a:gdLst/>
            <a:ahLst/>
            <a:cxnLst/>
            <a:rect r="r" b="b" t="t" l="l"/>
            <a:pathLst>
              <a:path h="5863082" w="7494085">
                <a:moveTo>
                  <a:pt x="0" y="0"/>
                </a:moveTo>
                <a:lnTo>
                  <a:pt x="7494085" y="0"/>
                </a:lnTo>
                <a:lnTo>
                  <a:pt x="7494085" y="5863082"/>
                </a:lnTo>
                <a:lnTo>
                  <a:pt x="0" y="5863082"/>
                </a:lnTo>
                <a:lnTo>
                  <a:pt x="0" y="0"/>
                </a:lnTo>
                <a:close/>
              </a:path>
            </a:pathLst>
          </a:custGeom>
          <a:blipFill>
            <a:blip r:embed="rId8"/>
            <a:stretch>
              <a:fillRect l="0" t="0" r="0" b="0"/>
            </a:stretch>
          </a:blipFill>
        </p:spPr>
      </p:sp>
      <p:sp>
        <p:nvSpPr>
          <p:cNvPr name="Freeform 11" id="11"/>
          <p:cNvSpPr/>
          <p:nvPr/>
        </p:nvSpPr>
        <p:spPr>
          <a:xfrm flipH="false" flipV="false" rot="0">
            <a:off x="10121037" y="3170649"/>
            <a:ext cx="7504918" cy="5860882"/>
          </a:xfrm>
          <a:custGeom>
            <a:avLst/>
            <a:gdLst/>
            <a:ahLst/>
            <a:cxnLst/>
            <a:rect r="r" b="b" t="t" l="l"/>
            <a:pathLst>
              <a:path h="5860882" w="7504918">
                <a:moveTo>
                  <a:pt x="0" y="0"/>
                </a:moveTo>
                <a:lnTo>
                  <a:pt x="7504918" y="0"/>
                </a:lnTo>
                <a:lnTo>
                  <a:pt x="7504918" y="5860882"/>
                </a:lnTo>
                <a:lnTo>
                  <a:pt x="0" y="5860882"/>
                </a:lnTo>
                <a:lnTo>
                  <a:pt x="0" y="0"/>
                </a:lnTo>
                <a:close/>
              </a:path>
            </a:pathLst>
          </a:custGeom>
          <a:blipFill>
            <a:blip r:embed="rId9"/>
            <a:stretch>
              <a:fillRect l="0" t="0" r="0" b="0"/>
            </a:stretch>
          </a:blipFill>
        </p:spPr>
      </p:sp>
      <p:sp>
        <p:nvSpPr>
          <p:cNvPr name="TextBox 12" id="12"/>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
        <p:nvSpPr>
          <p:cNvPr name="TextBox 13" id="13"/>
          <p:cNvSpPr txBox="true"/>
          <p:nvPr/>
        </p:nvSpPr>
        <p:spPr>
          <a:xfrm rot="0">
            <a:off x="2672992" y="2186081"/>
            <a:ext cx="14896089" cy="2399967"/>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Bước 5: Áp dụng KMeans trên không gian vector riêng</a:t>
            </a:r>
          </a:p>
          <a:p>
            <a:pPr algn="l">
              <a:lnSpc>
                <a:spcPts val="4734"/>
              </a:lnSpc>
            </a:pPr>
          </a:p>
          <a:p>
            <a:pPr algn="l">
              <a:lnSpc>
                <a:spcPts val="4734"/>
              </a:lnSpc>
            </a:pPr>
          </a:p>
          <a:p>
            <a:pPr algn="l">
              <a:lnSpc>
                <a:spcPts val="4734"/>
              </a:lnSpc>
            </a:pP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8" id="8"/>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000372" y="2819698"/>
            <a:ext cx="7258928" cy="5355559"/>
          </a:xfrm>
          <a:custGeom>
            <a:avLst/>
            <a:gdLst/>
            <a:ahLst/>
            <a:cxnLst/>
            <a:rect r="r" b="b" t="t" l="l"/>
            <a:pathLst>
              <a:path h="5355559" w="7258928">
                <a:moveTo>
                  <a:pt x="0" y="0"/>
                </a:moveTo>
                <a:lnTo>
                  <a:pt x="7258928" y="0"/>
                </a:lnTo>
                <a:lnTo>
                  <a:pt x="7258928" y="5355559"/>
                </a:lnTo>
                <a:lnTo>
                  <a:pt x="0" y="5355559"/>
                </a:lnTo>
                <a:lnTo>
                  <a:pt x="0" y="0"/>
                </a:lnTo>
                <a:close/>
              </a:path>
            </a:pathLst>
          </a:custGeom>
          <a:blipFill>
            <a:blip r:embed="rId6"/>
            <a:stretch>
              <a:fillRect l="0" t="0" r="0" b="0"/>
            </a:stretch>
          </a:blipFill>
        </p:spPr>
      </p:sp>
      <p:sp>
        <p:nvSpPr>
          <p:cNvPr name="Freeform 10" id="10"/>
          <p:cNvSpPr/>
          <p:nvPr/>
        </p:nvSpPr>
        <p:spPr>
          <a:xfrm flipH="false" flipV="false" rot="0">
            <a:off x="650186" y="2819698"/>
            <a:ext cx="8920800" cy="5355559"/>
          </a:xfrm>
          <a:custGeom>
            <a:avLst/>
            <a:gdLst/>
            <a:ahLst/>
            <a:cxnLst/>
            <a:rect r="r" b="b" t="t" l="l"/>
            <a:pathLst>
              <a:path h="5355559" w="8920800">
                <a:moveTo>
                  <a:pt x="0" y="0"/>
                </a:moveTo>
                <a:lnTo>
                  <a:pt x="8920800" y="0"/>
                </a:lnTo>
                <a:lnTo>
                  <a:pt x="8920800" y="5355559"/>
                </a:lnTo>
                <a:lnTo>
                  <a:pt x="0" y="5355559"/>
                </a:lnTo>
                <a:lnTo>
                  <a:pt x="0" y="0"/>
                </a:lnTo>
                <a:close/>
              </a:path>
            </a:pathLst>
          </a:custGeom>
          <a:blipFill>
            <a:blip r:embed="rId7"/>
            <a:stretch>
              <a:fillRect l="-777" t="0" r="-16815" b="0"/>
            </a:stretch>
          </a:blipFill>
        </p:spPr>
      </p:sp>
      <p:sp>
        <p:nvSpPr>
          <p:cNvPr name="TextBox 11" id="11"/>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
        <p:nvSpPr>
          <p:cNvPr name="TextBox 12" id="12"/>
          <p:cNvSpPr txBox="true"/>
          <p:nvPr/>
        </p:nvSpPr>
        <p:spPr>
          <a:xfrm rot="0">
            <a:off x="650186" y="1985772"/>
            <a:ext cx="14896089" cy="599742"/>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Đánh giá hiệu quả phân cụm</a:t>
            </a:r>
          </a:p>
        </p:txBody>
      </p:sp>
      <p:sp>
        <p:nvSpPr>
          <p:cNvPr name="TextBox 13" id="13"/>
          <p:cNvSpPr txBox="true"/>
          <p:nvPr/>
        </p:nvSpPr>
        <p:spPr>
          <a:xfrm rot="0">
            <a:off x="3021079" y="8506754"/>
            <a:ext cx="4557528" cy="1199817"/>
          </a:xfrm>
          <a:prstGeom prst="rect">
            <a:avLst/>
          </a:prstGeom>
        </p:spPr>
        <p:txBody>
          <a:bodyPr anchor="t" rtlCol="false" tIns="0" lIns="0" bIns="0" rIns="0">
            <a:spAutoFit/>
          </a:bodyPr>
          <a:lstStyle/>
          <a:p>
            <a:pPr algn="l">
              <a:lnSpc>
                <a:spcPts val="4734"/>
              </a:lnSpc>
            </a:pPr>
            <a:r>
              <a:rPr lang="en-US" sz="3880">
                <a:solidFill>
                  <a:srgbClr val="063050"/>
                </a:solidFill>
                <a:latin typeface="Cabin"/>
                <a:ea typeface="Cabin"/>
                <a:cs typeface="Cabin"/>
                <a:sym typeface="Cabin"/>
              </a:rPr>
              <a:t>Với tự cài đặt khi chọn sigma hợp lý</a:t>
            </a:r>
          </a:p>
        </p:txBody>
      </p:sp>
      <p:sp>
        <p:nvSpPr>
          <p:cNvPr name="TextBox 14" id="14"/>
          <p:cNvSpPr txBox="true"/>
          <p:nvPr/>
        </p:nvSpPr>
        <p:spPr>
          <a:xfrm rot="0">
            <a:off x="12255687" y="8511683"/>
            <a:ext cx="4245641" cy="599742"/>
          </a:xfrm>
          <a:prstGeom prst="rect">
            <a:avLst/>
          </a:prstGeom>
        </p:spPr>
        <p:txBody>
          <a:bodyPr anchor="t" rtlCol="false" tIns="0" lIns="0" bIns="0" rIns="0">
            <a:spAutoFit/>
          </a:bodyPr>
          <a:lstStyle/>
          <a:p>
            <a:pPr algn="l">
              <a:lnSpc>
                <a:spcPts val="4734"/>
              </a:lnSpc>
            </a:pPr>
            <a:r>
              <a:rPr lang="en-US" sz="3880">
                <a:solidFill>
                  <a:srgbClr val="063050"/>
                </a:solidFill>
                <a:latin typeface="Cabin"/>
                <a:ea typeface="Cabin"/>
                <a:cs typeface="Cabin"/>
                <a:sym typeface="Cabin"/>
              </a:rPr>
              <a:t>Hàm từ thư viện</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8" id="8"/>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9570986" y="3080815"/>
            <a:ext cx="6657037" cy="5827635"/>
          </a:xfrm>
          <a:custGeom>
            <a:avLst/>
            <a:gdLst/>
            <a:ahLst/>
            <a:cxnLst/>
            <a:rect r="r" b="b" t="t" l="l"/>
            <a:pathLst>
              <a:path h="5827635" w="6657037">
                <a:moveTo>
                  <a:pt x="0" y="0"/>
                </a:moveTo>
                <a:lnTo>
                  <a:pt x="6657037" y="0"/>
                </a:lnTo>
                <a:lnTo>
                  <a:pt x="6657037" y="5827635"/>
                </a:lnTo>
                <a:lnTo>
                  <a:pt x="0" y="5827635"/>
                </a:lnTo>
                <a:lnTo>
                  <a:pt x="0" y="0"/>
                </a:lnTo>
                <a:close/>
              </a:path>
            </a:pathLst>
          </a:custGeom>
          <a:blipFill>
            <a:blip r:embed="rId6"/>
            <a:stretch>
              <a:fillRect l="0" t="0" r="0" b="0"/>
            </a:stretch>
          </a:blipFill>
        </p:spPr>
      </p:sp>
      <p:sp>
        <p:nvSpPr>
          <p:cNvPr name="TextBox 10" id="10"/>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
        <p:nvSpPr>
          <p:cNvPr name="TextBox 11" id="11"/>
          <p:cNvSpPr txBox="true"/>
          <p:nvPr/>
        </p:nvSpPr>
        <p:spPr>
          <a:xfrm rot="0">
            <a:off x="650186" y="1985772"/>
            <a:ext cx="14896089" cy="599742"/>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Bước 6: Gán nhãn cho các điểm dữ liệu dựa trên kết quả phân cụm</a:t>
            </a:r>
          </a:p>
        </p:txBody>
      </p:sp>
      <p:sp>
        <p:nvSpPr>
          <p:cNvPr name="TextBox 12" id="12"/>
          <p:cNvSpPr txBox="true"/>
          <p:nvPr/>
        </p:nvSpPr>
        <p:spPr>
          <a:xfrm rot="0">
            <a:off x="2777281" y="4268220"/>
            <a:ext cx="3636883" cy="2399967"/>
          </a:xfrm>
          <a:prstGeom prst="rect">
            <a:avLst/>
          </a:prstGeom>
        </p:spPr>
        <p:txBody>
          <a:bodyPr anchor="t" rtlCol="false" tIns="0" lIns="0" bIns="0" rIns="0">
            <a:spAutoFit/>
          </a:bodyPr>
          <a:lstStyle/>
          <a:p>
            <a:pPr algn="ctr">
              <a:lnSpc>
                <a:spcPts val="4734"/>
              </a:lnSpc>
              <a:spcBef>
                <a:spcPct val="0"/>
              </a:spcBef>
            </a:pPr>
            <a:r>
              <a:rPr lang="en-US" sz="3880">
                <a:solidFill>
                  <a:srgbClr val="000000"/>
                </a:solidFill>
                <a:latin typeface="Cabin"/>
                <a:ea typeface="Cabin"/>
                <a:cs typeface="Cabin"/>
                <a:sym typeface="Cabin"/>
              </a:rPr>
              <a:t>Confusion Matrix:</a:t>
            </a:r>
          </a:p>
          <a:p>
            <a:pPr algn="ctr">
              <a:lnSpc>
                <a:spcPts val="4734"/>
              </a:lnSpc>
              <a:spcBef>
                <a:spcPct val="0"/>
              </a:spcBef>
            </a:pPr>
            <a:r>
              <a:rPr lang="en-US" sz="3880">
                <a:solidFill>
                  <a:srgbClr val="000000"/>
                </a:solidFill>
                <a:latin typeface="Cabin"/>
                <a:ea typeface="Cabin"/>
                <a:cs typeface="Cabin"/>
                <a:sym typeface="Cabin"/>
              </a:rPr>
              <a:t>[[ 0 50  0]</a:t>
            </a:r>
          </a:p>
          <a:p>
            <a:pPr algn="ctr">
              <a:lnSpc>
                <a:spcPts val="4734"/>
              </a:lnSpc>
              <a:spcBef>
                <a:spcPct val="0"/>
              </a:spcBef>
            </a:pPr>
            <a:r>
              <a:rPr lang="en-US" sz="3880">
                <a:solidFill>
                  <a:srgbClr val="000000"/>
                </a:solidFill>
                <a:latin typeface="Cabin"/>
                <a:ea typeface="Cabin"/>
                <a:cs typeface="Cabin"/>
                <a:sym typeface="Cabin"/>
              </a:rPr>
              <a:t> [ 3  0 47]</a:t>
            </a:r>
          </a:p>
          <a:p>
            <a:pPr algn="ctr">
              <a:lnSpc>
                <a:spcPts val="4734"/>
              </a:lnSpc>
              <a:spcBef>
                <a:spcPct val="0"/>
              </a:spcBef>
            </a:pPr>
            <a:r>
              <a:rPr lang="en-US" sz="3880">
                <a:solidFill>
                  <a:srgbClr val="000000"/>
                </a:solidFill>
                <a:latin typeface="Cabin"/>
                <a:ea typeface="Cabin"/>
                <a:cs typeface="Cabin"/>
                <a:sym typeface="Cabin"/>
              </a:rPr>
              <a:t> [36  0 14]]</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6609114" cy="1464829"/>
            <a:chOff x="0" y="0"/>
            <a:chExt cx="4374417" cy="385799"/>
          </a:xfrm>
        </p:grpSpPr>
        <p:sp>
          <p:nvSpPr>
            <p:cNvPr name="Freeform 5" id="5"/>
            <p:cNvSpPr/>
            <p:nvPr/>
          </p:nvSpPr>
          <p:spPr>
            <a:xfrm flipH="false" flipV="false" rot="0">
              <a:off x="0" y="0"/>
              <a:ext cx="4374417" cy="385799"/>
            </a:xfrm>
            <a:custGeom>
              <a:avLst/>
              <a:gdLst/>
              <a:ahLst/>
              <a:cxnLst/>
              <a:rect r="r" b="b" t="t" l="l"/>
              <a:pathLst>
                <a:path h="385799" w="4374417">
                  <a:moveTo>
                    <a:pt x="0" y="0"/>
                  </a:moveTo>
                  <a:lnTo>
                    <a:pt x="4374417" y="0"/>
                  </a:lnTo>
                  <a:lnTo>
                    <a:pt x="4374417" y="385799"/>
                  </a:lnTo>
                  <a:lnTo>
                    <a:pt x="0" y="385799"/>
                  </a:lnTo>
                  <a:close/>
                </a:path>
              </a:pathLst>
            </a:custGeom>
            <a:solidFill>
              <a:srgbClr val="2B59C3">
                <a:alpha val="71765"/>
              </a:srgbClr>
            </a:solidFill>
          </p:spPr>
        </p:sp>
        <p:sp>
          <p:nvSpPr>
            <p:cNvPr name="TextBox 6" id="6"/>
            <p:cNvSpPr txBox="true"/>
            <p:nvPr/>
          </p:nvSpPr>
          <p:spPr>
            <a:xfrm>
              <a:off x="0" y="28575"/>
              <a:ext cx="4374417"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8" id="8"/>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028700" y="594014"/>
            <a:ext cx="8542286"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2</a:t>
            </a:r>
          </a:p>
        </p:txBody>
      </p:sp>
      <p:sp>
        <p:nvSpPr>
          <p:cNvPr name="TextBox 10" id="10"/>
          <p:cNvSpPr txBox="true"/>
          <p:nvPr/>
        </p:nvSpPr>
        <p:spPr>
          <a:xfrm rot="0">
            <a:off x="650186" y="1985772"/>
            <a:ext cx="14896089" cy="599742"/>
          </a:xfrm>
          <a:prstGeom prst="rect">
            <a:avLst/>
          </a:prstGeom>
        </p:spPr>
        <p:txBody>
          <a:bodyPr anchor="t" rtlCol="false" tIns="0" lIns="0" bIns="0" rIns="0">
            <a:spAutoFit/>
          </a:bodyPr>
          <a:lstStyle/>
          <a:p>
            <a:pPr algn="l">
              <a:lnSpc>
                <a:spcPts val="4734"/>
              </a:lnSpc>
            </a:pPr>
            <a:r>
              <a:rPr lang="en-US" sz="3880" b="true">
                <a:solidFill>
                  <a:srgbClr val="063050"/>
                </a:solidFill>
                <a:latin typeface="Cabin Bold"/>
                <a:ea typeface="Cabin Bold"/>
                <a:cs typeface="Cabin Bold"/>
                <a:sym typeface="Cabin Bold"/>
              </a:rPr>
              <a:t>Bước 6: Gán nhãn cho các điểm dữ liệu dựa trên kết quả phân cụm</a:t>
            </a:r>
          </a:p>
        </p:txBody>
      </p:sp>
      <p:sp>
        <p:nvSpPr>
          <p:cNvPr name="TextBox 11" id="11"/>
          <p:cNvSpPr txBox="true"/>
          <p:nvPr/>
        </p:nvSpPr>
        <p:spPr>
          <a:xfrm rot="0">
            <a:off x="11909392" y="3377389"/>
            <a:ext cx="3636883" cy="2399967"/>
          </a:xfrm>
          <a:prstGeom prst="rect">
            <a:avLst/>
          </a:prstGeom>
        </p:spPr>
        <p:txBody>
          <a:bodyPr anchor="t" rtlCol="false" tIns="0" lIns="0" bIns="0" rIns="0">
            <a:spAutoFit/>
          </a:bodyPr>
          <a:lstStyle/>
          <a:p>
            <a:pPr algn="ctr">
              <a:lnSpc>
                <a:spcPts val="4734"/>
              </a:lnSpc>
              <a:spcBef>
                <a:spcPct val="0"/>
              </a:spcBef>
            </a:pPr>
            <a:r>
              <a:rPr lang="en-US" sz="3880">
                <a:solidFill>
                  <a:srgbClr val="000000"/>
                </a:solidFill>
                <a:latin typeface="Cabin"/>
                <a:ea typeface="Cabin"/>
                <a:cs typeface="Cabin"/>
                <a:sym typeface="Cabin"/>
              </a:rPr>
              <a:t>Confusion Matrix:</a:t>
            </a:r>
          </a:p>
          <a:p>
            <a:pPr algn="ctr">
              <a:lnSpc>
                <a:spcPts val="4734"/>
              </a:lnSpc>
              <a:spcBef>
                <a:spcPct val="0"/>
              </a:spcBef>
            </a:pPr>
            <a:r>
              <a:rPr lang="en-US" sz="3880">
                <a:solidFill>
                  <a:srgbClr val="000000"/>
                </a:solidFill>
                <a:latin typeface="Cabin"/>
                <a:ea typeface="Cabin"/>
                <a:cs typeface="Cabin"/>
                <a:sym typeface="Cabin"/>
              </a:rPr>
              <a:t>[[ 0 50  0]</a:t>
            </a:r>
          </a:p>
          <a:p>
            <a:pPr algn="ctr">
              <a:lnSpc>
                <a:spcPts val="4734"/>
              </a:lnSpc>
              <a:spcBef>
                <a:spcPct val="0"/>
              </a:spcBef>
            </a:pPr>
            <a:r>
              <a:rPr lang="en-US" sz="3880">
                <a:solidFill>
                  <a:srgbClr val="000000"/>
                </a:solidFill>
                <a:latin typeface="Cabin"/>
                <a:ea typeface="Cabin"/>
                <a:cs typeface="Cabin"/>
                <a:sym typeface="Cabin"/>
              </a:rPr>
              <a:t> [ 3  0 47]</a:t>
            </a:r>
          </a:p>
          <a:p>
            <a:pPr algn="ctr">
              <a:lnSpc>
                <a:spcPts val="4734"/>
              </a:lnSpc>
              <a:spcBef>
                <a:spcPct val="0"/>
              </a:spcBef>
            </a:pPr>
            <a:r>
              <a:rPr lang="en-US" sz="3880">
                <a:solidFill>
                  <a:srgbClr val="000000"/>
                </a:solidFill>
                <a:latin typeface="Cabin"/>
                <a:ea typeface="Cabin"/>
                <a:cs typeface="Cabin"/>
                <a:sym typeface="Cabin"/>
              </a:rPr>
              <a:t> [36  0 14]]</a:t>
            </a:r>
          </a:p>
        </p:txBody>
      </p:sp>
      <p:sp>
        <p:nvSpPr>
          <p:cNvPr name="TextBox 12" id="12"/>
          <p:cNvSpPr txBox="true"/>
          <p:nvPr/>
        </p:nvSpPr>
        <p:spPr>
          <a:xfrm rot="0">
            <a:off x="907084" y="2575990"/>
            <a:ext cx="10157118" cy="6900558"/>
          </a:xfrm>
          <a:prstGeom prst="rect">
            <a:avLst/>
          </a:prstGeom>
        </p:spPr>
        <p:txBody>
          <a:bodyPr anchor="t" rtlCol="false" tIns="0" lIns="0" bIns="0" rIns="0">
            <a:spAutoFit/>
          </a:bodyPr>
          <a:lstStyle/>
          <a:p>
            <a:pPr algn="just">
              <a:lnSpc>
                <a:spcPts val="2861"/>
              </a:lnSpc>
            </a:pPr>
            <a:r>
              <a:rPr lang="en-US" sz="2345">
                <a:solidFill>
                  <a:srgbClr val="1C0140"/>
                </a:solidFill>
                <a:latin typeface="Cabin"/>
                <a:ea typeface="Cabin"/>
                <a:cs typeface="Cabin"/>
                <a:sym typeface="Cabin"/>
              </a:rPr>
              <a:t>+ </a:t>
            </a:r>
            <a:r>
              <a:rPr lang="en-US" sz="2345">
                <a:solidFill>
                  <a:srgbClr val="1C0140"/>
                </a:solidFill>
                <a:latin typeface="Cabin"/>
                <a:ea typeface="Cabin"/>
                <a:cs typeface="Cabin"/>
                <a:sym typeface="Cabin"/>
              </a:rPr>
              <a:t>Dòng: Nhãn thực tế (Setosa, Versicolor, Virginica).</a:t>
            </a:r>
          </a:p>
          <a:p>
            <a:pPr algn="just">
              <a:lnSpc>
                <a:spcPts val="2861"/>
              </a:lnSpc>
            </a:pPr>
            <a:r>
              <a:rPr lang="en-US" sz="2345">
                <a:solidFill>
                  <a:srgbClr val="1C0140"/>
                </a:solidFill>
                <a:latin typeface="Cabin"/>
                <a:ea typeface="Cabin"/>
                <a:cs typeface="Cabin"/>
                <a:sym typeface="Cabin"/>
              </a:rPr>
              <a:t>+ </a:t>
            </a:r>
            <a:r>
              <a:rPr lang="en-US" sz="2345">
                <a:solidFill>
                  <a:srgbClr val="1C0140"/>
                </a:solidFill>
                <a:latin typeface="Cabin"/>
                <a:ea typeface="Cabin"/>
                <a:cs typeface="Cabin"/>
                <a:sym typeface="Cabin"/>
              </a:rPr>
              <a:t>Cột: Nhãn phân cụm (Cluster 0, Cluster 1, Cluster 2).</a:t>
            </a:r>
          </a:p>
          <a:p>
            <a:pPr algn="just">
              <a:lnSpc>
                <a:spcPts val="2861"/>
              </a:lnSpc>
            </a:pPr>
            <a:r>
              <a:rPr lang="en-US" sz="2345">
                <a:solidFill>
                  <a:srgbClr val="1C0140"/>
                </a:solidFill>
                <a:latin typeface="Cabin"/>
                <a:ea typeface="Cabin"/>
                <a:cs typeface="Cabin"/>
                <a:sym typeface="Cabin"/>
              </a:rPr>
              <a:t>+ </a:t>
            </a:r>
            <a:r>
              <a:rPr lang="en-US" sz="2345">
                <a:solidFill>
                  <a:srgbClr val="1C0140"/>
                </a:solidFill>
                <a:latin typeface="Cabin"/>
                <a:ea typeface="Cabin"/>
                <a:cs typeface="Cabin"/>
                <a:sym typeface="Cabin"/>
              </a:rPr>
              <a:t>Phân tích từng dòng:</a:t>
            </a:r>
          </a:p>
          <a:p>
            <a:pPr algn="just" marL="506400" indent="-253200" lvl="1">
              <a:lnSpc>
                <a:spcPts val="2861"/>
              </a:lnSpc>
              <a:buFont typeface="Arial"/>
              <a:buChar char="•"/>
            </a:pPr>
            <a:r>
              <a:rPr lang="en-US" sz="2345">
                <a:solidFill>
                  <a:srgbClr val="1C0140"/>
                </a:solidFill>
                <a:latin typeface="Cabin"/>
                <a:ea typeface="Cabin"/>
                <a:cs typeface="Cabin"/>
                <a:sym typeface="Cabin"/>
              </a:rPr>
              <a:t>Dòng 0 (Setosa):</a:t>
            </a:r>
          </a:p>
          <a:p>
            <a:pPr algn="just">
              <a:lnSpc>
                <a:spcPts val="2861"/>
              </a:lnSpc>
            </a:pPr>
            <a:r>
              <a:rPr lang="en-US" sz="2345">
                <a:solidFill>
                  <a:srgbClr val="1C0140"/>
                </a:solidFill>
                <a:latin typeface="Cabin"/>
                <a:ea typeface="Cabin"/>
                <a:cs typeface="Cabin"/>
                <a:sym typeface="Cabin"/>
              </a:rPr>
              <a:t>     + Không có mẫu nào của Setosa trong Cluster 0 và Cluster 2.</a:t>
            </a:r>
          </a:p>
          <a:p>
            <a:pPr algn="just">
              <a:lnSpc>
                <a:spcPts val="2861"/>
              </a:lnSpc>
            </a:pPr>
            <a:r>
              <a:rPr lang="en-US" sz="2345">
                <a:solidFill>
                  <a:srgbClr val="1C0140"/>
                </a:solidFill>
                <a:latin typeface="Cabin"/>
                <a:ea typeface="Cabin"/>
                <a:cs typeface="Cabin"/>
                <a:sym typeface="Cabin"/>
              </a:rPr>
              <a:t>     + </a:t>
            </a:r>
            <a:r>
              <a:rPr lang="en-US" sz="2345">
                <a:solidFill>
                  <a:srgbClr val="1C0140"/>
                </a:solidFill>
                <a:latin typeface="Cabin"/>
                <a:ea typeface="Cabin"/>
                <a:cs typeface="Cabin"/>
                <a:sym typeface="Cabin"/>
              </a:rPr>
              <a:t>Tất cả 50 mẫu Setosa nằm trong Cluster 1.</a:t>
            </a:r>
          </a:p>
          <a:p>
            <a:pPr algn="just" marL="506400" indent="-253200" lvl="1">
              <a:lnSpc>
                <a:spcPts val="2861"/>
              </a:lnSpc>
              <a:buFont typeface="Arial"/>
              <a:buChar char="•"/>
            </a:pPr>
            <a:r>
              <a:rPr lang="en-US" sz="2345">
                <a:solidFill>
                  <a:srgbClr val="1C0140"/>
                </a:solidFill>
                <a:latin typeface="Cabin"/>
                <a:ea typeface="Cabin"/>
                <a:cs typeface="Cabin"/>
                <a:sym typeface="Cabin"/>
              </a:rPr>
              <a:t>Kết luận: Cluster 1 tương ứng với Setosa.</a:t>
            </a:r>
          </a:p>
          <a:p>
            <a:pPr algn="just" marL="506400" indent="-253200" lvl="1">
              <a:lnSpc>
                <a:spcPts val="2861"/>
              </a:lnSpc>
              <a:buFont typeface="Arial"/>
              <a:buChar char="•"/>
            </a:pPr>
            <a:r>
              <a:rPr lang="en-US" sz="2345">
                <a:solidFill>
                  <a:srgbClr val="1C0140"/>
                </a:solidFill>
                <a:latin typeface="Cabin"/>
                <a:ea typeface="Cabin"/>
                <a:cs typeface="Cabin"/>
                <a:sym typeface="Cabin"/>
              </a:rPr>
              <a:t>Dòng 1 (Versicolor):</a:t>
            </a:r>
          </a:p>
          <a:p>
            <a:pPr algn="just">
              <a:lnSpc>
                <a:spcPts val="2861"/>
              </a:lnSpc>
            </a:pPr>
            <a:r>
              <a:rPr lang="en-US" sz="2345">
                <a:solidFill>
                  <a:srgbClr val="1C0140"/>
                </a:solidFill>
                <a:latin typeface="Cabin"/>
                <a:ea typeface="Cabin"/>
                <a:cs typeface="Cabin"/>
                <a:sym typeface="Cabin"/>
              </a:rPr>
              <a:t>     + Có 3 mẫu của Versicolor trong Cluster 0.</a:t>
            </a:r>
          </a:p>
          <a:p>
            <a:pPr algn="just">
              <a:lnSpc>
                <a:spcPts val="2861"/>
              </a:lnSpc>
            </a:pPr>
            <a:r>
              <a:rPr lang="en-US" sz="2345">
                <a:solidFill>
                  <a:srgbClr val="1C0140"/>
                </a:solidFill>
                <a:latin typeface="Cabin"/>
                <a:ea typeface="Cabin"/>
                <a:cs typeface="Cabin"/>
                <a:sym typeface="Cabin"/>
              </a:rPr>
              <a:t>      + </a:t>
            </a:r>
            <a:r>
              <a:rPr lang="en-US" sz="2345">
                <a:solidFill>
                  <a:srgbClr val="1C0140"/>
                </a:solidFill>
                <a:latin typeface="Cabin"/>
                <a:ea typeface="Cabin"/>
                <a:cs typeface="Cabin"/>
                <a:sym typeface="Cabin"/>
              </a:rPr>
              <a:t>Có 47 mẫu Versicolor trong Cluster 2.</a:t>
            </a:r>
          </a:p>
          <a:p>
            <a:pPr algn="just" marL="506400" indent="-253200" lvl="1">
              <a:lnSpc>
                <a:spcPts val="2861"/>
              </a:lnSpc>
              <a:buFont typeface="Arial"/>
              <a:buChar char="•"/>
            </a:pPr>
            <a:r>
              <a:rPr lang="en-US" sz="2345">
                <a:solidFill>
                  <a:srgbClr val="1C0140"/>
                </a:solidFill>
                <a:latin typeface="Cabin"/>
                <a:ea typeface="Cabin"/>
                <a:cs typeface="Cabin"/>
                <a:sym typeface="Cabin"/>
              </a:rPr>
              <a:t>Kết luận: Cluster 2 tương ứng với Versicolor.</a:t>
            </a:r>
          </a:p>
          <a:p>
            <a:pPr algn="just" marL="506400" indent="-253200" lvl="1">
              <a:lnSpc>
                <a:spcPts val="2861"/>
              </a:lnSpc>
              <a:buFont typeface="Arial"/>
              <a:buChar char="•"/>
            </a:pPr>
            <a:r>
              <a:rPr lang="en-US" sz="2345">
                <a:solidFill>
                  <a:srgbClr val="1C0140"/>
                </a:solidFill>
                <a:latin typeface="Cabin"/>
                <a:ea typeface="Cabin"/>
                <a:cs typeface="Cabin"/>
                <a:sym typeface="Cabin"/>
              </a:rPr>
              <a:t>Dòng 2 (Virginica):</a:t>
            </a:r>
          </a:p>
          <a:p>
            <a:pPr algn="just">
              <a:lnSpc>
                <a:spcPts val="2861"/>
              </a:lnSpc>
            </a:pPr>
            <a:r>
              <a:rPr lang="en-US" sz="2345">
                <a:solidFill>
                  <a:srgbClr val="1C0140"/>
                </a:solidFill>
                <a:latin typeface="Cabin"/>
                <a:ea typeface="Cabin"/>
                <a:cs typeface="Cabin"/>
                <a:sym typeface="Cabin"/>
              </a:rPr>
              <a:t>      + Có 36 mẫu Virginica trong Cluster 0.</a:t>
            </a:r>
          </a:p>
          <a:p>
            <a:pPr algn="just">
              <a:lnSpc>
                <a:spcPts val="2861"/>
              </a:lnSpc>
            </a:pPr>
            <a:r>
              <a:rPr lang="en-US" sz="2345">
                <a:solidFill>
                  <a:srgbClr val="1C0140"/>
                </a:solidFill>
                <a:latin typeface="Cabin"/>
                <a:ea typeface="Cabin"/>
                <a:cs typeface="Cabin"/>
                <a:sym typeface="Cabin"/>
              </a:rPr>
              <a:t>      + </a:t>
            </a:r>
            <a:r>
              <a:rPr lang="en-US" sz="2345">
                <a:solidFill>
                  <a:srgbClr val="1C0140"/>
                </a:solidFill>
                <a:latin typeface="Cabin"/>
                <a:ea typeface="Cabin"/>
                <a:cs typeface="Cabin"/>
                <a:sym typeface="Cabin"/>
              </a:rPr>
              <a:t>Có 14 mẫu Virginica trong Cluster 2.</a:t>
            </a:r>
          </a:p>
          <a:p>
            <a:pPr algn="just" marL="506400" indent="-253200" lvl="1">
              <a:lnSpc>
                <a:spcPts val="2861"/>
              </a:lnSpc>
              <a:buFont typeface="Arial"/>
              <a:buChar char="•"/>
            </a:pPr>
            <a:r>
              <a:rPr lang="en-US" sz="2345">
                <a:solidFill>
                  <a:srgbClr val="1C0140"/>
                </a:solidFill>
                <a:latin typeface="Cabin"/>
                <a:ea typeface="Cabin"/>
                <a:cs typeface="Cabin"/>
                <a:sym typeface="Cabin"/>
              </a:rPr>
              <a:t>Kết luận: Cluster 0 tương ứng với Virginica.</a:t>
            </a:r>
          </a:p>
          <a:p>
            <a:pPr algn="just" marL="506400" indent="-253200" lvl="1">
              <a:lnSpc>
                <a:spcPts val="2861"/>
              </a:lnSpc>
              <a:buFont typeface="Arial"/>
              <a:buChar char="•"/>
            </a:pPr>
            <a:r>
              <a:rPr lang="en-US" sz="2345">
                <a:solidFill>
                  <a:srgbClr val="1C0140"/>
                </a:solidFill>
                <a:latin typeface="Cabin"/>
                <a:ea typeface="Cabin"/>
                <a:cs typeface="Cabin"/>
                <a:sym typeface="Cabin"/>
              </a:rPr>
              <a:t>Ánh xạ nhãn:</a:t>
            </a:r>
          </a:p>
          <a:p>
            <a:pPr algn="just">
              <a:lnSpc>
                <a:spcPts val="2861"/>
              </a:lnSpc>
            </a:pPr>
            <a:r>
              <a:rPr lang="en-US" sz="2345">
                <a:solidFill>
                  <a:srgbClr val="1C0140"/>
                </a:solidFill>
                <a:latin typeface="Cabin"/>
                <a:ea typeface="Cabin"/>
                <a:cs typeface="Cabin"/>
                <a:sym typeface="Cabin"/>
              </a:rPr>
              <a:t>      + Cluster 1 → Setosa.</a:t>
            </a:r>
          </a:p>
          <a:p>
            <a:pPr algn="just">
              <a:lnSpc>
                <a:spcPts val="2861"/>
              </a:lnSpc>
            </a:pPr>
            <a:r>
              <a:rPr lang="en-US" sz="2345">
                <a:solidFill>
                  <a:srgbClr val="1C0140"/>
                </a:solidFill>
                <a:latin typeface="Cabin"/>
                <a:ea typeface="Cabin"/>
                <a:cs typeface="Cabin"/>
                <a:sym typeface="Cabin"/>
              </a:rPr>
              <a:t>      + </a:t>
            </a:r>
            <a:r>
              <a:rPr lang="en-US" sz="2345">
                <a:solidFill>
                  <a:srgbClr val="1C0140"/>
                </a:solidFill>
                <a:latin typeface="Cabin"/>
                <a:ea typeface="Cabin"/>
                <a:cs typeface="Cabin"/>
                <a:sym typeface="Cabin"/>
              </a:rPr>
              <a:t>Cluster 2 → Versicolor.</a:t>
            </a:r>
          </a:p>
          <a:p>
            <a:pPr algn="just">
              <a:lnSpc>
                <a:spcPts val="2861"/>
              </a:lnSpc>
            </a:pPr>
            <a:r>
              <a:rPr lang="en-US" sz="2345">
                <a:solidFill>
                  <a:srgbClr val="1C0140"/>
                </a:solidFill>
                <a:latin typeface="Cabin"/>
                <a:ea typeface="Cabin"/>
                <a:cs typeface="Cabin"/>
                <a:sym typeface="Cabin"/>
              </a:rPr>
              <a:t>      + </a:t>
            </a:r>
            <a:r>
              <a:rPr lang="en-US" sz="2345">
                <a:solidFill>
                  <a:srgbClr val="1C0140"/>
                </a:solidFill>
                <a:latin typeface="Cabin"/>
                <a:ea typeface="Cabin"/>
                <a:cs typeface="Cabin"/>
                <a:sym typeface="Cabin"/>
              </a:rPr>
              <a:t>Cluster 0 → Virginica.</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3727664" y="1371600"/>
            <a:ext cx="3083622" cy="3126612"/>
          </a:xfrm>
          <a:custGeom>
            <a:avLst/>
            <a:gdLst/>
            <a:ahLst/>
            <a:cxnLst/>
            <a:rect r="r" b="b" t="t" l="l"/>
            <a:pathLst>
              <a:path h="3126612" w="3083622">
                <a:moveTo>
                  <a:pt x="0" y="0"/>
                </a:moveTo>
                <a:lnTo>
                  <a:pt x="3083622" y="0"/>
                </a:lnTo>
                <a:lnTo>
                  <a:pt x="3083622" y="3126612"/>
                </a:lnTo>
                <a:lnTo>
                  <a:pt x="0" y="3126612"/>
                </a:lnTo>
                <a:lnTo>
                  <a:pt x="0" y="0"/>
                </a:lnTo>
                <a:close/>
              </a:path>
            </a:pathLst>
          </a:custGeom>
          <a:blipFill>
            <a:blip r:embed="rId3">
              <a:alphaModFix amt="71000"/>
            </a:blip>
            <a:stretch>
              <a:fillRect l="0" t="0" r="0" b="0"/>
            </a:stretch>
          </a:blipFill>
        </p:spPr>
      </p:sp>
      <p:sp>
        <p:nvSpPr>
          <p:cNvPr name="Freeform 4" id="4"/>
          <p:cNvSpPr/>
          <p:nvPr/>
        </p:nvSpPr>
        <p:spPr>
          <a:xfrm flipH="false" flipV="false" rot="0">
            <a:off x="-513111" y="8073403"/>
            <a:ext cx="3083622" cy="3126612"/>
          </a:xfrm>
          <a:custGeom>
            <a:avLst/>
            <a:gdLst/>
            <a:ahLst/>
            <a:cxnLst/>
            <a:rect r="r" b="b" t="t" l="l"/>
            <a:pathLst>
              <a:path h="3126612" w="3083622">
                <a:moveTo>
                  <a:pt x="0" y="0"/>
                </a:moveTo>
                <a:lnTo>
                  <a:pt x="3083622" y="0"/>
                </a:lnTo>
                <a:lnTo>
                  <a:pt x="3083622" y="3126613"/>
                </a:lnTo>
                <a:lnTo>
                  <a:pt x="0" y="3126613"/>
                </a:lnTo>
                <a:lnTo>
                  <a:pt x="0" y="0"/>
                </a:lnTo>
                <a:close/>
              </a:path>
            </a:pathLst>
          </a:custGeom>
          <a:blipFill>
            <a:blip r:embed="rId3">
              <a:alphaModFix amt="71000"/>
            </a:blip>
            <a:stretch>
              <a:fillRect l="0" t="0" r="0" b="0"/>
            </a:stretch>
          </a:blipFill>
        </p:spPr>
      </p:sp>
      <p:grpSp>
        <p:nvGrpSpPr>
          <p:cNvPr name="Group 5" id="5"/>
          <p:cNvGrpSpPr/>
          <p:nvPr/>
        </p:nvGrpSpPr>
        <p:grpSpPr>
          <a:xfrm rot="0">
            <a:off x="0" y="565696"/>
            <a:ext cx="18106329" cy="1611808"/>
            <a:chOff x="0" y="0"/>
            <a:chExt cx="4768745" cy="424509"/>
          </a:xfrm>
        </p:grpSpPr>
        <p:sp>
          <p:nvSpPr>
            <p:cNvPr name="Freeform 6" id="6"/>
            <p:cNvSpPr/>
            <p:nvPr/>
          </p:nvSpPr>
          <p:spPr>
            <a:xfrm flipH="false" flipV="false" rot="0">
              <a:off x="0" y="0"/>
              <a:ext cx="4768745" cy="424509"/>
            </a:xfrm>
            <a:custGeom>
              <a:avLst/>
              <a:gdLst/>
              <a:ahLst/>
              <a:cxnLst/>
              <a:rect r="r" b="b" t="t" l="l"/>
              <a:pathLst>
                <a:path h="424509" w="4768745">
                  <a:moveTo>
                    <a:pt x="0" y="0"/>
                  </a:moveTo>
                  <a:lnTo>
                    <a:pt x="4768745" y="0"/>
                  </a:lnTo>
                  <a:lnTo>
                    <a:pt x="4768745" y="424509"/>
                  </a:lnTo>
                  <a:lnTo>
                    <a:pt x="0" y="424509"/>
                  </a:lnTo>
                  <a:close/>
                </a:path>
              </a:pathLst>
            </a:custGeom>
            <a:solidFill>
              <a:srgbClr val="2B59C3">
                <a:alpha val="71765"/>
              </a:srgbClr>
            </a:solidFill>
          </p:spPr>
        </p:sp>
        <p:sp>
          <p:nvSpPr>
            <p:cNvPr name="TextBox 7" id="7"/>
            <p:cNvSpPr txBox="true"/>
            <p:nvPr/>
          </p:nvSpPr>
          <p:spPr>
            <a:xfrm>
              <a:off x="0" y="38100"/>
              <a:ext cx="4768745" cy="386409"/>
            </a:xfrm>
            <a:prstGeom prst="rect">
              <a:avLst/>
            </a:prstGeom>
          </p:spPr>
          <p:txBody>
            <a:bodyPr anchor="ctr" rtlCol="false" tIns="50800" lIns="50800" bIns="50800" rIns="50800"/>
            <a:lstStyle/>
            <a:p>
              <a:pPr algn="l">
                <a:lnSpc>
                  <a:spcPts val="6448"/>
                </a:lnSpc>
              </a:pPr>
              <a:r>
                <a:rPr lang="en-US" sz="6200">
                  <a:solidFill>
                    <a:srgbClr val="FEFEFE">
                      <a:alpha val="71765"/>
                    </a:srgbClr>
                  </a:solidFill>
                  <a:latin typeface="Poppins"/>
                  <a:ea typeface="Poppins"/>
                  <a:cs typeface="Poppins"/>
                  <a:sym typeface="Poppins"/>
                </a:rPr>
                <a:t>  </a:t>
              </a:r>
              <a:r>
                <a:rPr lang="en-US" sz="6200" b="true">
                  <a:solidFill>
                    <a:srgbClr val="FEFEFE">
                      <a:alpha val="71765"/>
                    </a:srgbClr>
                  </a:solidFill>
                  <a:latin typeface="Poppins Bold"/>
                  <a:ea typeface="Poppins Bold"/>
                  <a:cs typeface="Poppins Bold"/>
                  <a:sym typeface="Poppins Bold"/>
                </a:rPr>
                <a:t>Part 3 : Ưu, nhược điểm và ứng dụng</a:t>
              </a:r>
            </a:p>
          </p:txBody>
        </p:sp>
      </p:grpSp>
      <p:sp>
        <p:nvSpPr>
          <p:cNvPr name="TextBox 8" id="8"/>
          <p:cNvSpPr txBox="true"/>
          <p:nvPr/>
        </p:nvSpPr>
        <p:spPr>
          <a:xfrm rot="0">
            <a:off x="4916105" y="3545840"/>
            <a:ext cx="9525" cy="778511"/>
          </a:xfrm>
          <a:prstGeom prst="rect">
            <a:avLst/>
          </a:prstGeom>
        </p:spPr>
        <p:txBody>
          <a:bodyPr anchor="t" rtlCol="false" tIns="0" lIns="0" bIns="0" rIns="0">
            <a:spAutoFit/>
          </a:bodyPr>
          <a:lstStyle/>
          <a:p>
            <a:pPr algn="l">
              <a:lnSpc>
                <a:spcPts val="6439"/>
              </a:lnSpc>
            </a:pPr>
          </a:p>
        </p:txBody>
      </p:sp>
      <p:sp>
        <p:nvSpPr>
          <p:cNvPr name="TextBox 9" id="9"/>
          <p:cNvSpPr txBox="true"/>
          <p:nvPr/>
        </p:nvSpPr>
        <p:spPr>
          <a:xfrm rot="0">
            <a:off x="247333" y="3517723"/>
            <a:ext cx="11705063" cy="816611"/>
          </a:xfrm>
          <a:prstGeom prst="rect">
            <a:avLst/>
          </a:prstGeom>
        </p:spPr>
        <p:txBody>
          <a:bodyPr anchor="t" rtlCol="false" tIns="0" lIns="0" bIns="0" rIns="0">
            <a:spAutoFit/>
          </a:bodyPr>
          <a:lstStyle/>
          <a:p>
            <a:pPr algn="l" marL="993128" indent="-496564" lvl="1">
              <a:lnSpc>
                <a:spcPts val="6439"/>
              </a:lnSpc>
              <a:buFont typeface="Arial"/>
              <a:buChar char="•"/>
            </a:pPr>
            <a:r>
              <a:rPr lang="en-US" b="true" sz="4599">
                <a:solidFill>
                  <a:srgbClr val="000000"/>
                </a:solidFill>
                <a:latin typeface="Poppins Bold"/>
                <a:ea typeface="Poppins Bold"/>
                <a:cs typeface="Poppins Bold"/>
                <a:sym typeface="Poppins Bold"/>
              </a:rPr>
              <a:t>3.1. Ưu điểm của Spectral clustering</a:t>
            </a:r>
          </a:p>
        </p:txBody>
      </p:sp>
      <p:sp>
        <p:nvSpPr>
          <p:cNvPr name="TextBox 10" id="10"/>
          <p:cNvSpPr txBox="true"/>
          <p:nvPr/>
        </p:nvSpPr>
        <p:spPr>
          <a:xfrm rot="0">
            <a:off x="247333" y="5019675"/>
            <a:ext cx="11705063" cy="1626236"/>
          </a:xfrm>
          <a:prstGeom prst="rect">
            <a:avLst/>
          </a:prstGeom>
        </p:spPr>
        <p:txBody>
          <a:bodyPr anchor="t" rtlCol="false" tIns="0" lIns="0" bIns="0" rIns="0">
            <a:spAutoFit/>
          </a:bodyPr>
          <a:lstStyle/>
          <a:p>
            <a:pPr algn="l" marL="993128" indent="-496564" lvl="1">
              <a:lnSpc>
                <a:spcPts val="6439"/>
              </a:lnSpc>
              <a:buFont typeface="Arial"/>
              <a:buChar char="•"/>
            </a:pPr>
            <a:r>
              <a:rPr lang="en-US" b="true" sz="4599">
                <a:solidFill>
                  <a:srgbClr val="000000"/>
                </a:solidFill>
                <a:latin typeface="Poppins Bold"/>
                <a:ea typeface="Poppins Bold"/>
                <a:cs typeface="Poppins Bold"/>
                <a:sym typeface="Poppins Bold"/>
              </a:rPr>
              <a:t>3.2 . Nhược điểm của Spectral clustering</a:t>
            </a:r>
          </a:p>
        </p:txBody>
      </p:sp>
      <p:sp>
        <p:nvSpPr>
          <p:cNvPr name="TextBox 11" id="11"/>
          <p:cNvSpPr txBox="true"/>
          <p:nvPr/>
        </p:nvSpPr>
        <p:spPr>
          <a:xfrm rot="0">
            <a:off x="247333" y="6647974"/>
            <a:ext cx="11705063" cy="1626236"/>
          </a:xfrm>
          <a:prstGeom prst="rect">
            <a:avLst/>
          </a:prstGeom>
        </p:spPr>
        <p:txBody>
          <a:bodyPr anchor="t" rtlCol="false" tIns="0" lIns="0" bIns="0" rIns="0">
            <a:spAutoFit/>
          </a:bodyPr>
          <a:lstStyle/>
          <a:p>
            <a:pPr algn="l" marL="993128" indent="-496564" lvl="1">
              <a:lnSpc>
                <a:spcPts val="6439"/>
              </a:lnSpc>
              <a:buFont typeface="Arial"/>
              <a:buChar char="•"/>
            </a:pPr>
            <a:r>
              <a:rPr lang="en-US" b="true" sz="4599">
                <a:solidFill>
                  <a:srgbClr val="000000"/>
                </a:solidFill>
                <a:latin typeface="Poppins Bold"/>
                <a:ea typeface="Poppins Bold"/>
                <a:cs typeface="Poppins Bold"/>
                <a:sym typeface="Poppins Bold"/>
              </a:rPr>
              <a:t>3.3. Ứng dụng thực tế của Spectral clustering </a:t>
            </a:r>
          </a:p>
        </p:txBody>
      </p:sp>
      <p:sp>
        <p:nvSpPr>
          <p:cNvPr name="Freeform 12" id="12"/>
          <p:cNvSpPr/>
          <p:nvPr/>
        </p:nvSpPr>
        <p:spPr>
          <a:xfrm flipH="false" flipV="false" rot="0">
            <a:off x="12916337" y="4486724"/>
            <a:ext cx="3897092" cy="4570151"/>
          </a:xfrm>
          <a:custGeom>
            <a:avLst/>
            <a:gdLst/>
            <a:ahLst/>
            <a:cxnLst/>
            <a:rect r="r" b="b" t="t" l="l"/>
            <a:pathLst>
              <a:path h="4570151" w="3897092">
                <a:moveTo>
                  <a:pt x="0" y="0"/>
                </a:moveTo>
                <a:lnTo>
                  <a:pt x="3897092" y="0"/>
                </a:lnTo>
                <a:lnTo>
                  <a:pt x="3897092" y="4570151"/>
                </a:lnTo>
                <a:lnTo>
                  <a:pt x="0" y="45701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3909948" y="7226846"/>
            <a:ext cx="5215110" cy="3660059"/>
          </a:xfrm>
          <a:custGeom>
            <a:avLst/>
            <a:gdLst/>
            <a:ahLst/>
            <a:cxnLst/>
            <a:rect r="r" b="b" t="t" l="l"/>
            <a:pathLst>
              <a:path h="3660059" w="5215110">
                <a:moveTo>
                  <a:pt x="0" y="0"/>
                </a:moveTo>
                <a:lnTo>
                  <a:pt x="5215110" y="0"/>
                </a:lnTo>
                <a:lnTo>
                  <a:pt x="5215110" y="3660058"/>
                </a:lnTo>
                <a:lnTo>
                  <a:pt x="0" y="36600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4709783" y="7104584"/>
            <a:ext cx="2549517" cy="2585062"/>
          </a:xfrm>
          <a:custGeom>
            <a:avLst/>
            <a:gdLst/>
            <a:ahLst/>
            <a:cxnLst/>
            <a:rect r="r" b="b" t="t" l="l"/>
            <a:pathLst>
              <a:path h="2585062" w="2549517">
                <a:moveTo>
                  <a:pt x="0" y="0"/>
                </a:moveTo>
                <a:lnTo>
                  <a:pt x="2549517" y="0"/>
                </a:lnTo>
                <a:lnTo>
                  <a:pt x="2549517" y="2585061"/>
                </a:lnTo>
                <a:lnTo>
                  <a:pt x="0" y="2585061"/>
                </a:lnTo>
                <a:lnTo>
                  <a:pt x="0" y="0"/>
                </a:lnTo>
                <a:close/>
              </a:path>
            </a:pathLst>
          </a:custGeom>
          <a:blipFill>
            <a:blip r:embed="rId3">
              <a:alphaModFix amt="71000"/>
            </a:blip>
            <a:stretch>
              <a:fillRect l="0" t="0" r="0" b="0"/>
            </a:stretch>
          </a:blipFill>
        </p:spPr>
      </p:sp>
      <p:sp>
        <p:nvSpPr>
          <p:cNvPr name="Freeform 4" id="4"/>
          <p:cNvSpPr/>
          <p:nvPr/>
        </p:nvSpPr>
        <p:spPr>
          <a:xfrm flipH="false" flipV="false" rot="0">
            <a:off x="16754272" y="0"/>
            <a:ext cx="2549517" cy="2585062"/>
          </a:xfrm>
          <a:custGeom>
            <a:avLst/>
            <a:gdLst/>
            <a:ahLst/>
            <a:cxnLst/>
            <a:rect r="r" b="b" t="t" l="l"/>
            <a:pathLst>
              <a:path h="2585062" w="2549517">
                <a:moveTo>
                  <a:pt x="0" y="0"/>
                </a:moveTo>
                <a:lnTo>
                  <a:pt x="2549517" y="0"/>
                </a:lnTo>
                <a:lnTo>
                  <a:pt x="2549517" y="2585062"/>
                </a:lnTo>
                <a:lnTo>
                  <a:pt x="0" y="2585062"/>
                </a:lnTo>
                <a:lnTo>
                  <a:pt x="0" y="0"/>
                </a:lnTo>
                <a:close/>
              </a:path>
            </a:pathLst>
          </a:custGeom>
          <a:blipFill>
            <a:blip r:embed="rId3">
              <a:alphaModFix amt="71000"/>
            </a:blip>
            <a:stretch>
              <a:fillRect l="0" t="0" r="0" b="0"/>
            </a:stretch>
          </a:blipFill>
        </p:spPr>
      </p:sp>
      <p:grpSp>
        <p:nvGrpSpPr>
          <p:cNvPr name="Group 5" id="5"/>
          <p:cNvGrpSpPr/>
          <p:nvPr/>
        </p:nvGrpSpPr>
        <p:grpSpPr>
          <a:xfrm rot="0">
            <a:off x="227088" y="273342"/>
            <a:ext cx="17574853" cy="1692386"/>
            <a:chOff x="0" y="0"/>
            <a:chExt cx="4628768" cy="445731"/>
          </a:xfrm>
        </p:grpSpPr>
        <p:sp>
          <p:nvSpPr>
            <p:cNvPr name="Freeform 6" id="6"/>
            <p:cNvSpPr/>
            <p:nvPr/>
          </p:nvSpPr>
          <p:spPr>
            <a:xfrm flipH="false" flipV="false" rot="0">
              <a:off x="0" y="0"/>
              <a:ext cx="4628768" cy="445731"/>
            </a:xfrm>
            <a:custGeom>
              <a:avLst/>
              <a:gdLst/>
              <a:ahLst/>
              <a:cxnLst/>
              <a:rect r="r" b="b" t="t" l="l"/>
              <a:pathLst>
                <a:path h="445731" w="4628768">
                  <a:moveTo>
                    <a:pt x="0" y="0"/>
                  </a:moveTo>
                  <a:lnTo>
                    <a:pt x="4628768" y="0"/>
                  </a:lnTo>
                  <a:lnTo>
                    <a:pt x="4628768" y="445731"/>
                  </a:lnTo>
                  <a:lnTo>
                    <a:pt x="0" y="445731"/>
                  </a:lnTo>
                  <a:close/>
                </a:path>
              </a:pathLst>
            </a:custGeom>
            <a:solidFill>
              <a:srgbClr val="2B59C3">
                <a:alpha val="71765"/>
              </a:srgbClr>
            </a:solidFill>
          </p:spPr>
        </p:sp>
        <p:sp>
          <p:nvSpPr>
            <p:cNvPr name="TextBox 7" id="7"/>
            <p:cNvSpPr txBox="true"/>
            <p:nvPr/>
          </p:nvSpPr>
          <p:spPr>
            <a:xfrm>
              <a:off x="0" y="28575"/>
              <a:ext cx="4628768" cy="417156"/>
            </a:xfrm>
            <a:prstGeom prst="rect">
              <a:avLst/>
            </a:prstGeom>
          </p:spPr>
          <p:txBody>
            <a:bodyPr anchor="ctr" rtlCol="false" tIns="50800" lIns="50800" bIns="50800" rIns="50800"/>
            <a:lstStyle/>
            <a:p>
              <a:pPr algn="l">
                <a:lnSpc>
                  <a:spcPts val="4992"/>
                </a:lnSpc>
              </a:pPr>
              <a:r>
                <a:rPr lang="en-US" sz="4800">
                  <a:solidFill>
                    <a:srgbClr val="FEFEFE">
                      <a:alpha val="71765"/>
                    </a:srgbClr>
                  </a:solidFill>
                  <a:latin typeface="Poppins"/>
                  <a:ea typeface="Poppins"/>
                  <a:cs typeface="Poppins"/>
                  <a:sym typeface="Poppins"/>
                </a:rPr>
                <a:t>  </a:t>
              </a:r>
              <a:r>
                <a:rPr lang="en-US" sz="4800" b="true">
                  <a:solidFill>
                    <a:srgbClr val="FEFEFE">
                      <a:alpha val="71765"/>
                    </a:srgbClr>
                  </a:solidFill>
                  <a:latin typeface="Poppins Bold"/>
                  <a:ea typeface="Poppins Bold"/>
                  <a:cs typeface="Poppins Bold"/>
                  <a:sym typeface="Poppins Bold"/>
                </a:rPr>
                <a:t>3.1. Ưu  điểm của Spectral clustering</a:t>
              </a:r>
            </a:p>
          </p:txBody>
        </p:sp>
      </p:grpSp>
      <p:sp>
        <p:nvSpPr>
          <p:cNvPr name="Freeform 8" id="8"/>
          <p:cNvSpPr/>
          <p:nvPr/>
        </p:nvSpPr>
        <p:spPr>
          <a:xfrm flipH="false" flipV="false" rot="0">
            <a:off x="1028700" y="4577139"/>
            <a:ext cx="15162334" cy="5054890"/>
          </a:xfrm>
          <a:custGeom>
            <a:avLst/>
            <a:gdLst/>
            <a:ahLst/>
            <a:cxnLst/>
            <a:rect r="r" b="b" t="t" l="l"/>
            <a:pathLst>
              <a:path h="5054890" w="15162334">
                <a:moveTo>
                  <a:pt x="0" y="0"/>
                </a:moveTo>
                <a:lnTo>
                  <a:pt x="15162334" y="0"/>
                </a:lnTo>
                <a:lnTo>
                  <a:pt x="15162334" y="5054890"/>
                </a:lnTo>
                <a:lnTo>
                  <a:pt x="0" y="5054890"/>
                </a:lnTo>
                <a:lnTo>
                  <a:pt x="0" y="0"/>
                </a:lnTo>
                <a:close/>
              </a:path>
            </a:pathLst>
          </a:custGeom>
          <a:blipFill>
            <a:blip r:embed="rId4"/>
            <a:stretch>
              <a:fillRect l="0" t="-992" r="0" b="-992"/>
            </a:stretch>
          </a:blipFill>
        </p:spPr>
      </p:sp>
      <p:sp>
        <p:nvSpPr>
          <p:cNvPr name="TextBox 9" id="9"/>
          <p:cNvSpPr txBox="true"/>
          <p:nvPr/>
        </p:nvSpPr>
        <p:spPr>
          <a:xfrm rot="0">
            <a:off x="227088" y="2021313"/>
            <a:ext cx="6860564" cy="675388"/>
          </a:xfrm>
          <a:prstGeom prst="rect">
            <a:avLst/>
          </a:prstGeom>
        </p:spPr>
        <p:txBody>
          <a:bodyPr anchor="t" rtlCol="false" tIns="0" lIns="0" bIns="0" rIns="0">
            <a:spAutoFit/>
          </a:bodyPr>
          <a:lstStyle/>
          <a:p>
            <a:pPr algn="ctr">
              <a:lnSpc>
                <a:spcPts val="5298"/>
              </a:lnSpc>
            </a:pPr>
            <a:r>
              <a:rPr lang="en-US" sz="3784" b="true">
                <a:solidFill>
                  <a:srgbClr val="000000"/>
                </a:solidFill>
                <a:latin typeface="Poppins Bold"/>
                <a:ea typeface="Poppins Bold"/>
                <a:cs typeface="Poppins Bold"/>
                <a:sym typeface="Poppins Bold"/>
              </a:rPr>
              <a:t>1.   Xử lý dữ liệu phi tuyến:</a:t>
            </a:r>
          </a:p>
        </p:txBody>
      </p:sp>
      <p:sp>
        <p:nvSpPr>
          <p:cNvPr name="TextBox 10" id="10"/>
          <p:cNvSpPr txBox="true"/>
          <p:nvPr/>
        </p:nvSpPr>
        <p:spPr>
          <a:xfrm rot="0">
            <a:off x="1028700" y="2771336"/>
            <a:ext cx="15475775" cy="1995805"/>
          </a:xfrm>
          <a:prstGeom prst="rect">
            <a:avLst/>
          </a:prstGeom>
        </p:spPr>
        <p:txBody>
          <a:bodyPr anchor="t" rtlCol="false" tIns="0" lIns="0" bIns="0" rIns="0">
            <a:spAutoFit/>
          </a:bodyPr>
          <a:lstStyle/>
          <a:p>
            <a:pPr algn="l">
              <a:lnSpc>
                <a:spcPts val="3919"/>
              </a:lnSpc>
            </a:pPr>
            <a:r>
              <a:rPr lang="en-US" sz="2799">
                <a:solidFill>
                  <a:srgbClr val="000000"/>
                </a:solidFill>
                <a:latin typeface="Poppins"/>
                <a:ea typeface="Poppins"/>
                <a:cs typeface="Poppins"/>
                <a:sym typeface="Poppins"/>
              </a:rPr>
              <a:t>-    Spectral Clustering chuyển dữ liệu từ không gian ban đầu sang không gian giá trị riêng, nơi các cụm có thể được tách biệt dễ dàng</a:t>
            </a:r>
          </a:p>
          <a:p>
            <a:pPr algn="l">
              <a:lnSpc>
                <a:spcPts val="3919"/>
              </a:lnSpc>
            </a:pPr>
            <a:r>
              <a:rPr lang="en-US" sz="2799">
                <a:solidFill>
                  <a:srgbClr val="000000"/>
                </a:solidFill>
                <a:latin typeface="Poppins"/>
                <a:ea typeface="Poppins"/>
                <a:cs typeface="Poppins"/>
                <a:sym typeface="Poppins"/>
              </a:rPr>
              <a:t> --&gt; Điều này giúp phân cụm hiệu quả cho dữ liệu có biên dạng phi tuyến.</a:t>
            </a:r>
          </a:p>
          <a:p>
            <a:pPr algn="l">
              <a:lnSpc>
                <a:spcPts val="391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7154126" cy="2191512"/>
            <a:chOff x="0" y="0"/>
            <a:chExt cx="4517959" cy="577188"/>
          </a:xfrm>
        </p:grpSpPr>
        <p:sp>
          <p:nvSpPr>
            <p:cNvPr name="Freeform 5" id="5"/>
            <p:cNvSpPr/>
            <p:nvPr/>
          </p:nvSpPr>
          <p:spPr>
            <a:xfrm flipH="false" flipV="false" rot="0">
              <a:off x="0" y="0"/>
              <a:ext cx="4517959" cy="577188"/>
            </a:xfrm>
            <a:custGeom>
              <a:avLst/>
              <a:gdLst/>
              <a:ahLst/>
              <a:cxnLst/>
              <a:rect r="r" b="b" t="t" l="l"/>
              <a:pathLst>
                <a:path h="577188" w="4517959">
                  <a:moveTo>
                    <a:pt x="0" y="0"/>
                  </a:moveTo>
                  <a:lnTo>
                    <a:pt x="4517959" y="0"/>
                  </a:lnTo>
                  <a:lnTo>
                    <a:pt x="4517959" y="577188"/>
                  </a:lnTo>
                  <a:lnTo>
                    <a:pt x="0" y="577188"/>
                  </a:lnTo>
                  <a:close/>
                </a:path>
              </a:pathLst>
            </a:custGeom>
            <a:solidFill>
              <a:srgbClr val="2B59C3">
                <a:alpha val="71765"/>
              </a:srgbClr>
            </a:solidFill>
          </p:spPr>
        </p:sp>
        <p:sp>
          <p:nvSpPr>
            <p:cNvPr name="TextBox 6" id="6"/>
            <p:cNvSpPr txBox="true"/>
            <p:nvPr/>
          </p:nvSpPr>
          <p:spPr>
            <a:xfrm>
              <a:off x="0" y="28575"/>
              <a:ext cx="4517959" cy="548613"/>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647751" y="2689253"/>
            <a:ext cx="7155102" cy="5177144"/>
          </a:xfrm>
          <a:prstGeom prst="rect">
            <a:avLst/>
          </a:prstGeom>
        </p:spPr>
        <p:txBody>
          <a:bodyPr anchor="t" rtlCol="false" tIns="0" lIns="0" bIns="0" rIns="0">
            <a:spAutoFit/>
          </a:bodyPr>
          <a:lstStyle/>
          <a:p>
            <a:pPr algn="just">
              <a:lnSpc>
                <a:spcPts val="4513"/>
              </a:lnSpc>
            </a:pPr>
            <a:r>
              <a:rPr lang="en-US" sz="3669" b="true">
                <a:solidFill>
                  <a:srgbClr val="063050"/>
                </a:solidFill>
                <a:latin typeface="Poppins Bold"/>
                <a:ea typeface="Poppins Bold"/>
                <a:cs typeface="Poppins Bold"/>
                <a:sym typeface="Poppins Bold"/>
              </a:rPr>
              <a:t>* Vấn đề đặt ra khi clustering :</a:t>
            </a:r>
          </a:p>
          <a:p>
            <a:pPr algn="just">
              <a:lnSpc>
                <a:spcPts val="4513"/>
              </a:lnSpc>
            </a:pPr>
            <a:r>
              <a:rPr lang="en-US" sz="3669">
                <a:solidFill>
                  <a:srgbClr val="063050"/>
                </a:solidFill>
                <a:latin typeface="Poppins"/>
                <a:ea typeface="Poppins"/>
                <a:cs typeface="Poppins"/>
                <a:sym typeface="Poppins"/>
              </a:rPr>
              <a:t>- Mỗi cụm/nhóm nên có bao nhiêu phần tử?</a:t>
            </a:r>
          </a:p>
          <a:p>
            <a:pPr algn="just">
              <a:lnSpc>
                <a:spcPts val="4513"/>
              </a:lnSpc>
            </a:pPr>
            <a:r>
              <a:rPr lang="en-US" sz="3669">
                <a:solidFill>
                  <a:srgbClr val="063050"/>
                </a:solidFill>
                <a:latin typeface="Poppins"/>
                <a:ea typeface="Poppins"/>
                <a:cs typeface="Poppins"/>
                <a:sym typeface="Poppins"/>
              </a:rPr>
              <a:t>- Các phần tử nên được phân vào bao nhiêu cụm/nhóm?</a:t>
            </a:r>
          </a:p>
          <a:p>
            <a:pPr algn="just">
              <a:lnSpc>
                <a:spcPts val="4513"/>
              </a:lnSpc>
            </a:pPr>
            <a:r>
              <a:rPr lang="en-US" sz="3669">
                <a:solidFill>
                  <a:srgbClr val="063050"/>
                </a:solidFill>
                <a:latin typeface="Poppins"/>
                <a:ea typeface="Poppins"/>
                <a:cs typeface="Poppins"/>
                <a:sym typeface="Poppins"/>
              </a:rPr>
              <a:t>- Bao nhiêu cụm/nhóm nên được tạo ra?</a:t>
            </a:r>
          </a:p>
          <a:p>
            <a:pPr algn="ctr">
              <a:lnSpc>
                <a:spcPts val="4513"/>
              </a:lnSpc>
            </a:pPr>
          </a:p>
          <a:p>
            <a:pPr algn="ctr">
              <a:lnSpc>
                <a:spcPts val="4513"/>
              </a:lnSpc>
            </a:pPr>
          </a:p>
        </p:txBody>
      </p:sp>
      <p:sp>
        <p:nvSpPr>
          <p:cNvPr name="Freeform 11" id="11"/>
          <p:cNvSpPr/>
          <p:nvPr/>
        </p:nvSpPr>
        <p:spPr>
          <a:xfrm flipH="false" flipV="false" rot="0">
            <a:off x="10114477" y="2736878"/>
            <a:ext cx="8087048" cy="3477850"/>
          </a:xfrm>
          <a:custGeom>
            <a:avLst/>
            <a:gdLst/>
            <a:ahLst/>
            <a:cxnLst/>
            <a:rect r="r" b="b" t="t" l="l"/>
            <a:pathLst>
              <a:path h="3477850" w="8087048">
                <a:moveTo>
                  <a:pt x="0" y="0"/>
                </a:moveTo>
                <a:lnTo>
                  <a:pt x="8087048" y="0"/>
                </a:lnTo>
                <a:lnTo>
                  <a:pt x="8087048" y="3477850"/>
                </a:lnTo>
                <a:lnTo>
                  <a:pt x="0" y="3477850"/>
                </a:lnTo>
                <a:lnTo>
                  <a:pt x="0" y="0"/>
                </a:lnTo>
                <a:close/>
              </a:path>
            </a:pathLst>
          </a:custGeom>
          <a:blipFill>
            <a:blip r:embed="rId8"/>
            <a:stretch>
              <a:fillRect l="0" t="0" r="0" b="0"/>
            </a:stretch>
          </a:blipFill>
        </p:spPr>
      </p:sp>
      <p:sp>
        <p:nvSpPr>
          <p:cNvPr name="TextBox 12" id="12"/>
          <p:cNvSpPr txBox="true"/>
          <p:nvPr/>
        </p:nvSpPr>
        <p:spPr>
          <a:xfrm rot="0">
            <a:off x="1028700" y="594014"/>
            <a:ext cx="16230600"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1 : Tổng quan về Clustering :</a:t>
            </a:r>
          </a:p>
        </p:txBody>
      </p:sp>
      <p:sp>
        <p:nvSpPr>
          <p:cNvPr name="TextBox 13" id="13"/>
          <p:cNvSpPr txBox="true"/>
          <p:nvPr/>
        </p:nvSpPr>
        <p:spPr>
          <a:xfrm rot="0">
            <a:off x="2517981" y="6802986"/>
            <a:ext cx="13220462" cy="4029637"/>
          </a:xfrm>
          <a:prstGeom prst="rect">
            <a:avLst/>
          </a:prstGeom>
        </p:spPr>
        <p:txBody>
          <a:bodyPr anchor="t" rtlCol="false" tIns="0" lIns="0" bIns="0" rIns="0">
            <a:spAutoFit/>
          </a:bodyPr>
          <a:lstStyle/>
          <a:p>
            <a:pPr algn="l">
              <a:lnSpc>
                <a:spcPts val="4512"/>
              </a:lnSpc>
            </a:pPr>
            <a:r>
              <a:rPr lang="en-US" sz="3639" b="true">
                <a:solidFill>
                  <a:srgbClr val="063050"/>
                </a:solidFill>
                <a:latin typeface="Poppins Bold"/>
                <a:ea typeface="Poppins Bold"/>
                <a:cs typeface="Poppins Bold"/>
                <a:sym typeface="Poppins Bold"/>
              </a:rPr>
              <a:t>* Các yêu cầu khi thiết kế thuật toán phân cụm dữ liệu : </a:t>
            </a:r>
          </a:p>
          <a:p>
            <a:pPr algn="l">
              <a:lnSpc>
                <a:spcPts val="4512"/>
              </a:lnSpc>
            </a:pPr>
            <a:r>
              <a:rPr lang="en-US" sz="3639">
                <a:solidFill>
                  <a:srgbClr val="063050"/>
                </a:solidFill>
                <a:latin typeface="Poppins"/>
                <a:ea typeface="Poppins"/>
                <a:cs typeface="Poppins"/>
                <a:sym typeface="Poppins"/>
              </a:rPr>
              <a:t> - Có thể tương thích, hiệu quả với dữ liệu lớn, số chiều lớn.</a:t>
            </a:r>
          </a:p>
          <a:p>
            <a:pPr algn="l">
              <a:lnSpc>
                <a:spcPts val="4512"/>
              </a:lnSpc>
            </a:pPr>
            <a:r>
              <a:rPr lang="en-US" sz="3639">
                <a:solidFill>
                  <a:srgbClr val="063050"/>
                </a:solidFill>
                <a:latin typeface="Poppins"/>
                <a:ea typeface="Poppins"/>
                <a:cs typeface="Poppins"/>
                <a:sym typeface="Poppins"/>
              </a:rPr>
              <a:t> - Có khả năng xử lý các dữ liệu khác nhau.</a:t>
            </a:r>
          </a:p>
          <a:p>
            <a:pPr algn="l">
              <a:lnSpc>
                <a:spcPts val="4512"/>
              </a:lnSpc>
            </a:pPr>
            <a:r>
              <a:rPr lang="en-US" sz="3639">
                <a:solidFill>
                  <a:srgbClr val="063050"/>
                </a:solidFill>
                <a:latin typeface="Poppins"/>
                <a:ea typeface="Poppins"/>
                <a:cs typeface="Poppins"/>
                <a:sym typeface="Poppins"/>
              </a:rPr>
              <a:t> - Có khả năng khám phá các cụm với các dạng bất kỳ.</a:t>
            </a:r>
          </a:p>
          <a:p>
            <a:pPr algn="l">
              <a:lnSpc>
                <a:spcPts val="4512"/>
              </a:lnSpc>
            </a:pPr>
            <a:r>
              <a:rPr lang="en-US" sz="3639">
                <a:solidFill>
                  <a:srgbClr val="063050"/>
                </a:solidFill>
                <a:latin typeface="Poppins"/>
                <a:ea typeface="Poppins"/>
                <a:cs typeface="Poppins"/>
                <a:sym typeface="Poppins"/>
              </a:rPr>
              <a:t> - Khã năng thích nghi với dữ liệu nhiễu.</a:t>
            </a:r>
          </a:p>
          <a:p>
            <a:pPr algn="l">
              <a:lnSpc>
                <a:spcPts val="4512"/>
              </a:lnSpc>
            </a:pPr>
            <a:r>
              <a:rPr lang="en-US" sz="3639">
                <a:solidFill>
                  <a:srgbClr val="063050"/>
                </a:solidFill>
                <a:latin typeface="Poppins"/>
                <a:ea typeface="Poppins"/>
                <a:cs typeface="Poppins"/>
                <a:sym typeface="Poppins"/>
              </a:rPr>
              <a:t> - Ít nhạy cảm với thứ tự của các dữ liệu vào.</a:t>
            </a:r>
          </a:p>
          <a:p>
            <a:pPr algn="l">
              <a:lnSpc>
                <a:spcPts val="4512"/>
              </a:lnSpc>
            </a:pP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82625" y="6938010"/>
            <a:ext cx="2549517" cy="2585062"/>
          </a:xfrm>
          <a:custGeom>
            <a:avLst/>
            <a:gdLst/>
            <a:ahLst/>
            <a:cxnLst/>
            <a:rect r="r" b="b" t="t" l="l"/>
            <a:pathLst>
              <a:path h="2585062" w="2549517">
                <a:moveTo>
                  <a:pt x="0" y="0"/>
                </a:moveTo>
                <a:lnTo>
                  <a:pt x="2549517" y="0"/>
                </a:lnTo>
                <a:lnTo>
                  <a:pt x="2549517" y="2585062"/>
                </a:lnTo>
                <a:lnTo>
                  <a:pt x="0" y="2585062"/>
                </a:lnTo>
                <a:lnTo>
                  <a:pt x="0" y="0"/>
                </a:lnTo>
                <a:close/>
              </a:path>
            </a:pathLst>
          </a:custGeom>
          <a:blipFill>
            <a:blip r:embed="rId3">
              <a:alphaModFix amt="71000"/>
            </a:blip>
            <a:stretch>
              <a:fillRect l="0" t="0" r="0" b="0"/>
            </a:stretch>
          </a:blipFill>
        </p:spPr>
      </p:sp>
      <p:sp>
        <p:nvSpPr>
          <p:cNvPr name="Freeform 4" id="4"/>
          <p:cNvSpPr/>
          <p:nvPr/>
        </p:nvSpPr>
        <p:spPr>
          <a:xfrm flipH="false" flipV="false" rot="0">
            <a:off x="16504475" y="-263831"/>
            <a:ext cx="2549517" cy="2585062"/>
          </a:xfrm>
          <a:custGeom>
            <a:avLst/>
            <a:gdLst/>
            <a:ahLst/>
            <a:cxnLst/>
            <a:rect r="r" b="b" t="t" l="l"/>
            <a:pathLst>
              <a:path h="2585062" w="2549517">
                <a:moveTo>
                  <a:pt x="0" y="0"/>
                </a:moveTo>
                <a:lnTo>
                  <a:pt x="2549517" y="0"/>
                </a:lnTo>
                <a:lnTo>
                  <a:pt x="2549517" y="2585062"/>
                </a:lnTo>
                <a:lnTo>
                  <a:pt x="0" y="2585062"/>
                </a:lnTo>
                <a:lnTo>
                  <a:pt x="0" y="0"/>
                </a:lnTo>
                <a:close/>
              </a:path>
            </a:pathLst>
          </a:custGeom>
          <a:blipFill>
            <a:blip r:embed="rId3">
              <a:alphaModFix amt="71000"/>
            </a:blip>
            <a:stretch>
              <a:fillRect l="0" t="0" r="0" b="0"/>
            </a:stretch>
          </a:blipFill>
        </p:spPr>
      </p:sp>
      <p:sp>
        <p:nvSpPr>
          <p:cNvPr name="TextBox 5" id="5"/>
          <p:cNvSpPr txBox="true"/>
          <p:nvPr/>
        </p:nvSpPr>
        <p:spPr>
          <a:xfrm rot="0">
            <a:off x="482625" y="2521295"/>
            <a:ext cx="16685436" cy="717725"/>
          </a:xfrm>
          <a:prstGeom prst="rect">
            <a:avLst/>
          </a:prstGeom>
        </p:spPr>
        <p:txBody>
          <a:bodyPr anchor="t" rtlCol="false" tIns="0" lIns="0" bIns="0" rIns="0">
            <a:spAutoFit/>
          </a:bodyPr>
          <a:lstStyle/>
          <a:p>
            <a:pPr algn="l">
              <a:lnSpc>
                <a:spcPts val="5590"/>
              </a:lnSpc>
            </a:pPr>
            <a:r>
              <a:rPr lang="en-US" sz="3993" b="true">
                <a:solidFill>
                  <a:srgbClr val="000000"/>
                </a:solidFill>
                <a:latin typeface="Poppins Bold"/>
                <a:ea typeface="Poppins Bold"/>
                <a:cs typeface="Poppins Bold"/>
                <a:sym typeface="Poppins Bold"/>
              </a:rPr>
              <a:t>2. Không yêu cầu cụm có dạng hình cầu (như k-means).</a:t>
            </a:r>
          </a:p>
        </p:txBody>
      </p:sp>
      <p:sp>
        <p:nvSpPr>
          <p:cNvPr name="TextBox 6" id="6"/>
          <p:cNvSpPr txBox="true"/>
          <p:nvPr/>
        </p:nvSpPr>
        <p:spPr>
          <a:xfrm rot="0">
            <a:off x="0" y="6833235"/>
            <a:ext cx="8124183" cy="896620"/>
          </a:xfrm>
          <a:prstGeom prst="rect">
            <a:avLst/>
          </a:prstGeom>
        </p:spPr>
        <p:txBody>
          <a:bodyPr anchor="t" rtlCol="false" tIns="0" lIns="0" bIns="0" rIns="0">
            <a:spAutoFit/>
          </a:bodyPr>
          <a:lstStyle/>
          <a:p>
            <a:pPr algn="ctr">
              <a:lnSpc>
                <a:spcPts val="7279"/>
              </a:lnSpc>
            </a:pPr>
          </a:p>
        </p:txBody>
      </p:sp>
      <p:sp>
        <p:nvSpPr>
          <p:cNvPr name="TextBox 7" id="7"/>
          <p:cNvSpPr txBox="true"/>
          <p:nvPr/>
        </p:nvSpPr>
        <p:spPr>
          <a:xfrm rot="0">
            <a:off x="482625" y="3477145"/>
            <a:ext cx="17621295" cy="4837183"/>
          </a:xfrm>
          <a:prstGeom prst="rect">
            <a:avLst/>
          </a:prstGeom>
        </p:spPr>
        <p:txBody>
          <a:bodyPr anchor="t" rtlCol="false" tIns="0" lIns="0" bIns="0" rIns="0">
            <a:spAutoFit/>
          </a:bodyPr>
          <a:lstStyle/>
          <a:p>
            <a:pPr algn="l" marL="725083" indent="-362541" lvl="1">
              <a:lnSpc>
                <a:spcPts val="5507"/>
              </a:lnSpc>
              <a:buFont typeface="Arial"/>
              <a:buChar char="•"/>
            </a:pPr>
            <a:r>
              <a:rPr lang="en-US" sz="3358">
                <a:solidFill>
                  <a:srgbClr val="000000"/>
                </a:solidFill>
                <a:latin typeface="Poppins"/>
                <a:ea typeface="Poppins"/>
                <a:cs typeface="Poppins"/>
                <a:sym typeface="Poppins"/>
              </a:rPr>
              <a:t>K-means dựa trên việc tối thiểu hóa khoảng cách Euclidean giữa các điểm trong cụm và tâm cụm.</a:t>
            </a:r>
          </a:p>
          <a:p>
            <a:pPr algn="l" marL="725083" indent="-362541" lvl="1">
              <a:lnSpc>
                <a:spcPts val="5507"/>
              </a:lnSpc>
              <a:buFont typeface="Arial"/>
              <a:buChar char="•"/>
            </a:pPr>
            <a:r>
              <a:rPr lang="en-US" sz="3358">
                <a:solidFill>
                  <a:srgbClr val="000000"/>
                </a:solidFill>
                <a:latin typeface="Poppins"/>
                <a:ea typeface="Poppins"/>
                <a:cs typeface="Poppins"/>
                <a:sym typeface="Poppins"/>
              </a:rPr>
              <a:t>Điều này dẫn đến giả định rằng các cụm phải có dạng hình cầu hoặc elip:</a:t>
            </a:r>
          </a:p>
          <a:p>
            <a:pPr algn="l" marL="1450166" indent="-483389" lvl="2">
              <a:lnSpc>
                <a:spcPts val="5507"/>
              </a:lnSpc>
              <a:buFont typeface="Arial"/>
              <a:buChar char="⚬"/>
            </a:pPr>
            <a:r>
              <a:rPr lang="en-US" sz="3358">
                <a:solidFill>
                  <a:srgbClr val="000000"/>
                </a:solidFill>
                <a:latin typeface="Poppins"/>
                <a:ea typeface="Poppins"/>
                <a:cs typeface="Poppins"/>
                <a:sym typeface="Poppins"/>
              </a:rPr>
              <a:t>Các cụm phải được phân biệt dựa trên khoảng cách.</a:t>
            </a:r>
          </a:p>
          <a:p>
            <a:pPr algn="l" marL="1450166" indent="-483389" lvl="2">
              <a:lnSpc>
                <a:spcPts val="5507"/>
              </a:lnSpc>
              <a:buFont typeface="Arial"/>
              <a:buChar char="⚬"/>
            </a:pPr>
            <a:r>
              <a:rPr lang="en-US" sz="3358">
                <a:solidFill>
                  <a:srgbClr val="000000"/>
                </a:solidFill>
                <a:latin typeface="Poppins"/>
                <a:ea typeface="Poppins"/>
                <a:cs typeface="Poppins"/>
                <a:sym typeface="Poppins"/>
              </a:rPr>
              <a:t>Không xử lý tốt khi dữ liệu có dạng hình dạng phức tạp (như hình vòng cung hoặc đường cong).</a:t>
            </a:r>
          </a:p>
          <a:p>
            <a:pPr algn="l">
              <a:lnSpc>
                <a:spcPts val="5507"/>
              </a:lnSpc>
            </a:pPr>
          </a:p>
        </p:txBody>
      </p:sp>
      <p:grpSp>
        <p:nvGrpSpPr>
          <p:cNvPr name="Group 8" id="8"/>
          <p:cNvGrpSpPr/>
          <p:nvPr/>
        </p:nvGrpSpPr>
        <p:grpSpPr>
          <a:xfrm rot="0">
            <a:off x="197675" y="500431"/>
            <a:ext cx="17581558" cy="1714695"/>
            <a:chOff x="0" y="0"/>
            <a:chExt cx="4630534" cy="451607"/>
          </a:xfrm>
        </p:grpSpPr>
        <p:sp>
          <p:nvSpPr>
            <p:cNvPr name="Freeform 9" id="9"/>
            <p:cNvSpPr/>
            <p:nvPr/>
          </p:nvSpPr>
          <p:spPr>
            <a:xfrm flipH="false" flipV="false" rot="0">
              <a:off x="0" y="0"/>
              <a:ext cx="4630534" cy="451607"/>
            </a:xfrm>
            <a:custGeom>
              <a:avLst/>
              <a:gdLst/>
              <a:ahLst/>
              <a:cxnLst/>
              <a:rect r="r" b="b" t="t" l="l"/>
              <a:pathLst>
                <a:path h="451607" w="4630534">
                  <a:moveTo>
                    <a:pt x="0" y="0"/>
                  </a:moveTo>
                  <a:lnTo>
                    <a:pt x="4630534" y="0"/>
                  </a:lnTo>
                  <a:lnTo>
                    <a:pt x="4630534" y="451607"/>
                  </a:lnTo>
                  <a:lnTo>
                    <a:pt x="0" y="451607"/>
                  </a:lnTo>
                  <a:close/>
                </a:path>
              </a:pathLst>
            </a:custGeom>
            <a:solidFill>
              <a:srgbClr val="2B59C3">
                <a:alpha val="71765"/>
              </a:srgbClr>
            </a:solidFill>
          </p:spPr>
        </p:sp>
        <p:sp>
          <p:nvSpPr>
            <p:cNvPr name="TextBox 10" id="10"/>
            <p:cNvSpPr txBox="true"/>
            <p:nvPr/>
          </p:nvSpPr>
          <p:spPr>
            <a:xfrm>
              <a:off x="0" y="38100"/>
              <a:ext cx="4630534" cy="413507"/>
            </a:xfrm>
            <a:prstGeom prst="rect">
              <a:avLst/>
            </a:prstGeom>
          </p:spPr>
          <p:txBody>
            <a:bodyPr anchor="ctr" rtlCol="false" tIns="50800" lIns="50800" bIns="50800" rIns="50800"/>
            <a:lstStyle/>
            <a:p>
              <a:pPr algn="l">
                <a:lnSpc>
                  <a:spcPts val="6447"/>
                </a:lnSpc>
              </a:pPr>
              <a:r>
                <a:rPr lang="en-US" sz="6199">
                  <a:solidFill>
                    <a:srgbClr val="FEFEFE">
                      <a:alpha val="71765"/>
                    </a:srgbClr>
                  </a:solidFill>
                  <a:latin typeface="Poppins"/>
                  <a:ea typeface="Poppins"/>
                  <a:cs typeface="Poppins"/>
                  <a:sym typeface="Poppins"/>
                </a:rPr>
                <a:t> </a:t>
              </a:r>
              <a:r>
                <a:rPr lang="en-US" sz="6199" b="true">
                  <a:solidFill>
                    <a:srgbClr val="FEFEFE">
                      <a:alpha val="71765"/>
                    </a:srgbClr>
                  </a:solidFill>
                  <a:latin typeface="Poppins Bold"/>
                  <a:ea typeface="Poppins Bold"/>
                  <a:cs typeface="Poppins Bold"/>
                  <a:sym typeface="Poppins Bold"/>
                </a:rPr>
                <a:t>3.1 . Ưu  điểm của Spectral clustering</a:t>
              </a:r>
            </a:p>
          </p:txBody>
        </p:sp>
      </p:gr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28042" y="7059289"/>
            <a:ext cx="2549517" cy="2585062"/>
          </a:xfrm>
          <a:custGeom>
            <a:avLst/>
            <a:gdLst/>
            <a:ahLst/>
            <a:cxnLst/>
            <a:rect r="r" b="b" t="t" l="l"/>
            <a:pathLst>
              <a:path h="2585062" w="2549517">
                <a:moveTo>
                  <a:pt x="0" y="0"/>
                </a:moveTo>
                <a:lnTo>
                  <a:pt x="2549517" y="0"/>
                </a:lnTo>
                <a:lnTo>
                  <a:pt x="2549517" y="2585061"/>
                </a:lnTo>
                <a:lnTo>
                  <a:pt x="0" y="2585061"/>
                </a:lnTo>
                <a:lnTo>
                  <a:pt x="0" y="0"/>
                </a:lnTo>
                <a:close/>
              </a:path>
            </a:pathLst>
          </a:custGeom>
          <a:blipFill>
            <a:blip r:embed="rId3">
              <a:alphaModFix amt="71000"/>
            </a:blip>
            <a:stretch>
              <a:fillRect l="0" t="0" r="0" b="0"/>
            </a:stretch>
          </a:blipFill>
        </p:spPr>
      </p:sp>
      <p:sp>
        <p:nvSpPr>
          <p:cNvPr name="Freeform 4" id="4"/>
          <p:cNvSpPr/>
          <p:nvPr/>
        </p:nvSpPr>
        <p:spPr>
          <a:xfrm flipH="false" flipV="false" rot="0">
            <a:off x="16543611" y="3404967"/>
            <a:ext cx="2549517" cy="2585062"/>
          </a:xfrm>
          <a:custGeom>
            <a:avLst/>
            <a:gdLst/>
            <a:ahLst/>
            <a:cxnLst/>
            <a:rect r="r" b="b" t="t" l="l"/>
            <a:pathLst>
              <a:path h="2585062" w="2549517">
                <a:moveTo>
                  <a:pt x="0" y="0"/>
                </a:moveTo>
                <a:lnTo>
                  <a:pt x="2549517" y="0"/>
                </a:lnTo>
                <a:lnTo>
                  <a:pt x="2549517" y="2585062"/>
                </a:lnTo>
                <a:lnTo>
                  <a:pt x="0" y="2585062"/>
                </a:lnTo>
                <a:lnTo>
                  <a:pt x="0" y="0"/>
                </a:lnTo>
                <a:close/>
              </a:path>
            </a:pathLst>
          </a:custGeom>
          <a:blipFill>
            <a:blip r:embed="rId3">
              <a:alphaModFix amt="71000"/>
            </a:blip>
            <a:stretch>
              <a:fillRect l="0" t="0" r="0" b="0"/>
            </a:stretch>
          </a:blipFill>
        </p:spPr>
      </p:sp>
      <p:grpSp>
        <p:nvGrpSpPr>
          <p:cNvPr name="Group 5" id="5"/>
          <p:cNvGrpSpPr/>
          <p:nvPr/>
        </p:nvGrpSpPr>
        <p:grpSpPr>
          <a:xfrm rot="0">
            <a:off x="239686" y="434934"/>
            <a:ext cx="17808628" cy="1760513"/>
            <a:chOff x="0" y="0"/>
            <a:chExt cx="4690338" cy="463674"/>
          </a:xfrm>
        </p:grpSpPr>
        <p:sp>
          <p:nvSpPr>
            <p:cNvPr name="Freeform 6" id="6"/>
            <p:cNvSpPr/>
            <p:nvPr/>
          </p:nvSpPr>
          <p:spPr>
            <a:xfrm flipH="false" flipV="false" rot="0">
              <a:off x="0" y="0"/>
              <a:ext cx="4690338" cy="463674"/>
            </a:xfrm>
            <a:custGeom>
              <a:avLst/>
              <a:gdLst/>
              <a:ahLst/>
              <a:cxnLst/>
              <a:rect r="r" b="b" t="t" l="l"/>
              <a:pathLst>
                <a:path h="463674" w="4690338">
                  <a:moveTo>
                    <a:pt x="0" y="0"/>
                  </a:moveTo>
                  <a:lnTo>
                    <a:pt x="4690338" y="0"/>
                  </a:lnTo>
                  <a:lnTo>
                    <a:pt x="4690338" y="463674"/>
                  </a:lnTo>
                  <a:lnTo>
                    <a:pt x="0" y="463674"/>
                  </a:lnTo>
                  <a:close/>
                </a:path>
              </a:pathLst>
            </a:custGeom>
            <a:solidFill>
              <a:srgbClr val="2B59C3">
                <a:alpha val="71765"/>
              </a:srgbClr>
            </a:solidFill>
          </p:spPr>
        </p:sp>
        <p:sp>
          <p:nvSpPr>
            <p:cNvPr name="TextBox 7" id="7"/>
            <p:cNvSpPr txBox="true"/>
            <p:nvPr/>
          </p:nvSpPr>
          <p:spPr>
            <a:xfrm>
              <a:off x="0" y="38100"/>
              <a:ext cx="4690338" cy="425574"/>
            </a:xfrm>
            <a:prstGeom prst="rect">
              <a:avLst/>
            </a:prstGeom>
          </p:spPr>
          <p:txBody>
            <a:bodyPr anchor="ctr" rtlCol="false" tIns="50800" lIns="50800" bIns="50800" rIns="50800"/>
            <a:lstStyle/>
            <a:p>
              <a:pPr algn="l">
                <a:lnSpc>
                  <a:spcPts val="6448"/>
                </a:lnSpc>
              </a:pPr>
              <a:r>
                <a:rPr lang="en-US" sz="6200">
                  <a:solidFill>
                    <a:srgbClr val="FEFEFE">
                      <a:alpha val="71765"/>
                    </a:srgbClr>
                  </a:solidFill>
                  <a:latin typeface="Poppins"/>
                  <a:ea typeface="Poppins"/>
                  <a:cs typeface="Poppins"/>
                  <a:sym typeface="Poppins"/>
                </a:rPr>
                <a:t>  </a:t>
              </a:r>
              <a:r>
                <a:rPr lang="en-US" sz="6200" b="true">
                  <a:solidFill>
                    <a:srgbClr val="FEFEFE">
                      <a:alpha val="71765"/>
                    </a:srgbClr>
                  </a:solidFill>
                  <a:latin typeface="Poppins Bold"/>
                  <a:ea typeface="Poppins Bold"/>
                  <a:cs typeface="Poppins Bold"/>
                  <a:sym typeface="Poppins Bold"/>
                </a:rPr>
                <a:t>3.2.  Nhược điểm của Spectral clustering</a:t>
              </a:r>
            </a:p>
          </p:txBody>
        </p:sp>
      </p:grpSp>
      <p:sp>
        <p:nvSpPr>
          <p:cNvPr name="Freeform 8" id="8"/>
          <p:cNvSpPr/>
          <p:nvPr/>
        </p:nvSpPr>
        <p:spPr>
          <a:xfrm flipH="false" flipV="false" rot="0">
            <a:off x="614276" y="5001659"/>
            <a:ext cx="7822733" cy="4742815"/>
          </a:xfrm>
          <a:custGeom>
            <a:avLst/>
            <a:gdLst/>
            <a:ahLst/>
            <a:cxnLst/>
            <a:rect r="r" b="b" t="t" l="l"/>
            <a:pathLst>
              <a:path h="4742815" w="7822733">
                <a:moveTo>
                  <a:pt x="0" y="0"/>
                </a:moveTo>
                <a:lnTo>
                  <a:pt x="7822733" y="0"/>
                </a:lnTo>
                <a:lnTo>
                  <a:pt x="7822733" y="4742815"/>
                </a:lnTo>
                <a:lnTo>
                  <a:pt x="0" y="4742815"/>
                </a:lnTo>
                <a:lnTo>
                  <a:pt x="0" y="0"/>
                </a:lnTo>
                <a:close/>
              </a:path>
            </a:pathLst>
          </a:custGeom>
          <a:blipFill>
            <a:blip r:embed="rId4"/>
            <a:stretch>
              <a:fillRect l="-261" t="0" r="-164" b="-2889"/>
            </a:stretch>
          </a:blipFill>
        </p:spPr>
      </p:sp>
      <p:sp>
        <p:nvSpPr>
          <p:cNvPr name="Freeform 9" id="9"/>
          <p:cNvSpPr/>
          <p:nvPr/>
        </p:nvSpPr>
        <p:spPr>
          <a:xfrm flipH="false" flipV="false" rot="0">
            <a:off x="8893088" y="5001659"/>
            <a:ext cx="8250228" cy="4742815"/>
          </a:xfrm>
          <a:custGeom>
            <a:avLst/>
            <a:gdLst/>
            <a:ahLst/>
            <a:cxnLst/>
            <a:rect r="r" b="b" t="t" l="l"/>
            <a:pathLst>
              <a:path h="4742815" w="8250228">
                <a:moveTo>
                  <a:pt x="0" y="0"/>
                </a:moveTo>
                <a:lnTo>
                  <a:pt x="8250228" y="0"/>
                </a:lnTo>
                <a:lnTo>
                  <a:pt x="8250228" y="4742815"/>
                </a:lnTo>
                <a:lnTo>
                  <a:pt x="0" y="4742815"/>
                </a:lnTo>
                <a:lnTo>
                  <a:pt x="0" y="0"/>
                </a:lnTo>
                <a:close/>
              </a:path>
            </a:pathLst>
          </a:custGeom>
          <a:blipFill>
            <a:blip r:embed="rId5"/>
            <a:stretch>
              <a:fillRect l="0" t="0" r="0" b="-2776"/>
            </a:stretch>
          </a:blipFill>
        </p:spPr>
      </p:sp>
      <p:sp>
        <p:nvSpPr>
          <p:cNvPr name="TextBox 10" id="10"/>
          <p:cNvSpPr txBox="true"/>
          <p:nvPr/>
        </p:nvSpPr>
        <p:spPr>
          <a:xfrm rot="0">
            <a:off x="528042" y="2552226"/>
            <a:ext cx="6938303" cy="676192"/>
          </a:xfrm>
          <a:prstGeom prst="rect">
            <a:avLst/>
          </a:prstGeom>
        </p:spPr>
        <p:txBody>
          <a:bodyPr anchor="t" rtlCol="false" tIns="0" lIns="0" bIns="0" rIns="0">
            <a:spAutoFit/>
          </a:bodyPr>
          <a:lstStyle/>
          <a:p>
            <a:pPr algn="l" marL="810331" indent="-405165" lvl="1">
              <a:lnSpc>
                <a:spcPts val="5254"/>
              </a:lnSpc>
              <a:buAutoNum type="arabicPeriod" startAt="1"/>
            </a:pPr>
            <a:r>
              <a:rPr lang="en-US" b="true" sz="3753">
                <a:solidFill>
                  <a:srgbClr val="000000"/>
                </a:solidFill>
                <a:latin typeface="Poppins Bold"/>
                <a:ea typeface="Poppins Bold"/>
                <a:cs typeface="Poppins Bold"/>
                <a:sym typeface="Poppins Bold"/>
              </a:rPr>
              <a:t> Chi phí tính toán cao</a:t>
            </a:r>
          </a:p>
        </p:txBody>
      </p:sp>
      <p:sp>
        <p:nvSpPr>
          <p:cNvPr name="TextBox 11" id="11"/>
          <p:cNvSpPr txBox="true"/>
          <p:nvPr/>
        </p:nvSpPr>
        <p:spPr>
          <a:xfrm rot="0">
            <a:off x="307138" y="3319242"/>
            <a:ext cx="17673724" cy="1984436"/>
          </a:xfrm>
          <a:prstGeom prst="rect">
            <a:avLst/>
          </a:prstGeom>
        </p:spPr>
        <p:txBody>
          <a:bodyPr anchor="t" rtlCol="false" tIns="0" lIns="0" bIns="0" rIns="0">
            <a:spAutoFit/>
          </a:bodyPr>
          <a:lstStyle/>
          <a:p>
            <a:pPr algn="l" marL="604380" indent="-302190" lvl="1">
              <a:lnSpc>
                <a:spcPts val="3919"/>
              </a:lnSpc>
              <a:buFont typeface="Arial"/>
              <a:buChar char="•"/>
            </a:pPr>
            <a:r>
              <a:rPr lang="en-US" sz="2799">
                <a:solidFill>
                  <a:srgbClr val="000000"/>
                </a:solidFill>
                <a:latin typeface="Poppins"/>
                <a:ea typeface="Poppins"/>
                <a:cs typeface="Poppins"/>
                <a:sym typeface="Poppins"/>
              </a:rPr>
              <a:t> Chủ yếu là do việc tính toán giá trị riêng (eigenvalues) và vector riêng (eigenvectors) của ma trận liên quan.</a:t>
            </a:r>
          </a:p>
          <a:p>
            <a:pPr algn="l" marL="604380" indent="-302190" lvl="1">
              <a:lnSpc>
                <a:spcPts val="3919"/>
              </a:lnSpc>
              <a:buFont typeface="Arial"/>
              <a:buChar char="•"/>
            </a:pPr>
            <a:r>
              <a:rPr lang="en-US" sz="2799">
                <a:solidFill>
                  <a:srgbClr val="000000"/>
                </a:solidFill>
                <a:latin typeface="Poppins"/>
                <a:ea typeface="Poppins"/>
                <a:cs typeface="Poppins"/>
                <a:sym typeface="Poppins"/>
              </a:rPr>
              <a:t>Đối với mẫu có số lượng mẫu n, chi phí tính toán là O(n^3)</a:t>
            </a:r>
          </a:p>
          <a:p>
            <a:pPr algn="l">
              <a:lnSpc>
                <a:spcPts val="3919"/>
              </a:lnSpc>
            </a:pP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705900" y="8463432"/>
            <a:ext cx="2549517" cy="2585062"/>
          </a:xfrm>
          <a:custGeom>
            <a:avLst/>
            <a:gdLst/>
            <a:ahLst/>
            <a:cxnLst/>
            <a:rect r="r" b="b" t="t" l="l"/>
            <a:pathLst>
              <a:path h="2585062" w="2549517">
                <a:moveTo>
                  <a:pt x="0" y="0"/>
                </a:moveTo>
                <a:lnTo>
                  <a:pt x="2549517" y="0"/>
                </a:lnTo>
                <a:lnTo>
                  <a:pt x="2549517" y="2585062"/>
                </a:lnTo>
                <a:lnTo>
                  <a:pt x="0" y="2585062"/>
                </a:lnTo>
                <a:lnTo>
                  <a:pt x="0" y="0"/>
                </a:lnTo>
                <a:close/>
              </a:path>
            </a:pathLst>
          </a:custGeom>
          <a:blipFill>
            <a:blip r:embed="rId3">
              <a:alphaModFix amt="71000"/>
            </a:blip>
            <a:stretch>
              <a:fillRect l="0" t="0" r="0" b="0"/>
            </a:stretch>
          </a:blipFill>
        </p:spPr>
      </p:sp>
      <p:sp>
        <p:nvSpPr>
          <p:cNvPr name="Freeform 4" id="4"/>
          <p:cNvSpPr/>
          <p:nvPr/>
        </p:nvSpPr>
        <p:spPr>
          <a:xfrm flipH="false" flipV="false" rot="0">
            <a:off x="16543611" y="3404967"/>
            <a:ext cx="2549517" cy="2585062"/>
          </a:xfrm>
          <a:custGeom>
            <a:avLst/>
            <a:gdLst/>
            <a:ahLst/>
            <a:cxnLst/>
            <a:rect r="r" b="b" t="t" l="l"/>
            <a:pathLst>
              <a:path h="2585062" w="2549517">
                <a:moveTo>
                  <a:pt x="0" y="0"/>
                </a:moveTo>
                <a:lnTo>
                  <a:pt x="2549517" y="0"/>
                </a:lnTo>
                <a:lnTo>
                  <a:pt x="2549517" y="2585062"/>
                </a:lnTo>
                <a:lnTo>
                  <a:pt x="0" y="2585062"/>
                </a:lnTo>
                <a:lnTo>
                  <a:pt x="0" y="0"/>
                </a:lnTo>
                <a:close/>
              </a:path>
            </a:pathLst>
          </a:custGeom>
          <a:blipFill>
            <a:blip r:embed="rId3">
              <a:alphaModFix amt="71000"/>
            </a:blip>
            <a:stretch>
              <a:fillRect l="0" t="0" r="0" b="0"/>
            </a:stretch>
          </a:blipFill>
        </p:spPr>
      </p:sp>
      <p:grpSp>
        <p:nvGrpSpPr>
          <p:cNvPr name="Group 5" id="5"/>
          <p:cNvGrpSpPr/>
          <p:nvPr/>
        </p:nvGrpSpPr>
        <p:grpSpPr>
          <a:xfrm rot="0">
            <a:off x="330521" y="460561"/>
            <a:ext cx="17626957" cy="1510716"/>
            <a:chOff x="0" y="0"/>
            <a:chExt cx="4642491" cy="397884"/>
          </a:xfrm>
        </p:grpSpPr>
        <p:sp>
          <p:nvSpPr>
            <p:cNvPr name="Freeform 6" id="6"/>
            <p:cNvSpPr/>
            <p:nvPr/>
          </p:nvSpPr>
          <p:spPr>
            <a:xfrm flipH="false" flipV="false" rot="0">
              <a:off x="0" y="0"/>
              <a:ext cx="4642491" cy="397884"/>
            </a:xfrm>
            <a:custGeom>
              <a:avLst/>
              <a:gdLst/>
              <a:ahLst/>
              <a:cxnLst/>
              <a:rect r="r" b="b" t="t" l="l"/>
              <a:pathLst>
                <a:path h="397884" w="4642491">
                  <a:moveTo>
                    <a:pt x="0" y="0"/>
                  </a:moveTo>
                  <a:lnTo>
                    <a:pt x="4642491" y="0"/>
                  </a:lnTo>
                  <a:lnTo>
                    <a:pt x="4642491" y="397884"/>
                  </a:lnTo>
                  <a:lnTo>
                    <a:pt x="0" y="397884"/>
                  </a:lnTo>
                  <a:close/>
                </a:path>
              </a:pathLst>
            </a:custGeom>
            <a:solidFill>
              <a:srgbClr val="2B59C3">
                <a:alpha val="71765"/>
              </a:srgbClr>
            </a:solidFill>
          </p:spPr>
        </p:sp>
        <p:sp>
          <p:nvSpPr>
            <p:cNvPr name="TextBox 7" id="7"/>
            <p:cNvSpPr txBox="true"/>
            <p:nvPr/>
          </p:nvSpPr>
          <p:spPr>
            <a:xfrm>
              <a:off x="0" y="28575"/>
              <a:ext cx="4642491" cy="369309"/>
            </a:xfrm>
            <a:prstGeom prst="rect">
              <a:avLst/>
            </a:prstGeom>
          </p:spPr>
          <p:txBody>
            <a:bodyPr anchor="ctr" rtlCol="false" tIns="50800" lIns="50800" bIns="50800" rIns="50800"/>
            <a:lstStyle/>
            <a:p>
              <a:pPr algn="l">
                <a:lnSpc>
                  <a:spcPts val="4992"/>
                </a:lnSpc>
              </a:pPr>
              <a:r>
                <a:rPr lang="en-US" sz="4800">
                  <a:solidFill>
                    <a:srgbClr val="FEFEFE">
                      <a:alpha val="71765"/>
                    </a:srgbClr>
                  </a:solidFill>
                  <a:latin typeface="Poppins"/>
                  <a:ea typeface="Poppins"/>
                  <a:cs typeface="Poppins"/>
                  <a:sym typeface="Poppins"/>
                </a:rPr>
                <a:t>  </a:t>
              </a:r>
              <a:r>
                <a:rPr lang="en-US" sz="4800" b="true">
                  <a:solidFill>
                    <a:srgbClr val="FEFEFE">
                      <a:alpha val="71765"/>
                    </a:srgbClr>
                  </a:solidFill>
                  <a:latin typeface="Poppins Bold"/>
                  <a:ea typeface="Poppins Bold"/>
                  <a:cs typeface="Poppins Bold"/>
                  <a:sym typeface="Poppins Bold"/>
                </a:rPr>
                <a:t>3.2.  Nhược điểm của Spectral clustering</a:t>
              </a:r>
            </a:p>
          </p:txBody>
        </p:sp>
      </p:grpSp>
      <p:sp>
        <p:nvSpPr>
          <p:cNvPr name="Freeform 8" id="8"/>
          <p:cNvSpPr/>
          <p:nvPr/>
        </p:nvSpPr>
        <p:spPr>
          <a:xfrm flipH="false" flipV="false" rot="0">
            <a:off x="1312904" y="3238307"/>
            <a:ext cx="14614972" cy="3598937"/>
          </a:xfrm>
          <a:custGeom>
            <a:avLst/>
            <a:gdLst/>
            <a:ahLst/>
            <a:cxnLst/>
            <a:rect r="r" b="b" t="t" l="l"/>
            <a:pathLst>
              <a:path h="3598937" w="14614972">
                <a:moveTo>
                  <a:pt x="0" y="0"/>
                </a:moveTo>
                <a:lnTo>
                  <a:pt x="14614973" y="0"/>
                </a:lnTo>
                <a:lnTo>
                  <a:pt x="14614973" y="3598937"/>
                </a:lnTo>
                <a:lnTo>
                  <a:pt x="0" y="3598937"/>
                </a:lnTo>
                <a:lnTo>
                  <a:pt x="0" y="0"/>
                </a:lnTo>
                <a:close/>
              </a:path>
            </a:pathLst>
          </a:custGeom>
          <a:blipFill>
            <a:blip r:embed="rId4"/>
            <a:stretch>
              <a:fillRect l="0" t="0" r="0" b="0"/>
            </a:stretch>
          </a:blipFill>
        </p:spPr>
      </p:sp>
      <p:sp>
        <p:nvSpPr>
          <p:cNvPr name="TextBox 9" id="9"/>
          <p:cNvSpPr txBox="true"/>
          <p:nvPr/>
        </p:nvSpPr>
        <p:spPr>
          <a:xfrm rot="0">
            <a:off x="330521" y="2222457"/>
            <a:ext cx="17249511" cy="659895"/>
          </a:xfrm>
          <a:prstGeom prst="rect">
            <a:avLst/>
          </a:prstGeom>
        </p:spPr>
        <p:txBody>
          <a:bodyPr anchor="t" rtlCol="false" tIns="0" lIns="0" bIns="0" rIns="0">
            <a:spAutoFit/>
          </a:bodyPr>
          <a:lstStyle/>
          <a:p>
            <a:pPr algn="l">
              <a:lnSpc>
                <a:spcPts val="5102"/>
              </a:lnSpc>
            </a:pPr>
            <a:r>
              <a:rPr lang="en-US" sz="3644" b="true">
                <a:solidFill>
                  <a:srgbClr val="000000"/>
                </a:solidFill>
                <a:latin typeface="Poppins Bold"/>
                <a:ea typeface="Poppins Bold"/>
                <a:cs typeface="Poppins Bold"/>
                <a:sym typeface="Poppins Bold"/>
              </a:rPr>
              <a:t>2. Cần lựa chọn tham số (số cụm k, sigma trong ma trận tương đồng).</a:t>
            </a:r>
          </a:p>
        </p:txBody>
      </p:sp>
      <p:sp>
        <p:nvSpPr>
          <p:cNvPr name="TextBox 10" id="10"/>
          <p:cNvSpPr txBox="true"/>
          <p:nvPr/>
        </p:nvSpPr>
        <p:spPr>
          <a:xfrm rot="0">
            <a:off x="1028700" y="7265869"/>
            <a:ext cx="16515618" cy="1844500"/>
          </a:xfrm>
          <a:prstGeom prst="rect">
            <a:avLst/>
          </a:prstGeom>
        </p:spPr>
        <p:txBody>
          <a:bodyPr anchor="t" rtlCol="false" tIns="0" lIns="0" bIns="0" rIns="0">
            <a:spAutoFit/>
          </a:bodyPr>
          <a:lstStyle/>
          <a:p>
            <a:pPr algn="just">
              <a:lnSpc>
                <a:spcPts val="4802"/>
              </a:lnSpc>
            </a:pPr>
            <a:r>
              <a:rPr lang="en-US" sz="3479" spc="6">
                <a:solidFill>
                  <a:srgbClr val="000000"/>
                </a:solidFill>
                <a:latin typeface="Poppins"/>
                <a:ea typeface="Poppins"/>
                <a:cs typeface="Poppins"/>
                <a:sym typeface="Poppins"/>
              </a:rPr>
              <a:t>· σ = 0.1: Tập trung vào các liên kết cục bộ, dễ dẫn đến chia cụm quá nhỏ.</a:t>
            </a:r>
          </a:p>
          <a:p>
            <a:pPr algn="just">
              <a:lnSpc>
                <a:spcPts val="4802"/>
              </a:lnSpc>
            </a:pPr>
            <a:r>
              <a:rPr lang="en-US" sz="3479" spc="6">
                <a:solidFill>
                  <a:srgbClr val="000000"/>
                </a:solidFill>
                <a:latin typeface="Poppins"/>
                <a:ea typeface="Poppins"/>
                <a:cs typeface="Poppins"/>
                <a:sym typeface="Poppins"/>
              </a:rPr>
              <a:t>· σ = 0.5: Cân bằng tốt, thường được xem là giá trị tối ưu cho nhiều dữ liệu.</a:t>
            </a:r>
          </a:p>
          <a:p>
            <a:pPr algn="just">
              <a:lnSpc>
                <a:spcPts val="4802"/>
              </a:lnSpc>
            </a:pPr>
            <a:r>
              <a:rPr lang="en-US" sz="3479" spc="6">
                <a:solidFill>
                  <a:srgbClr val="000000"/>
                </a:solidFill>
                <a:latin typeface="Poppins"/>
                <a:ea typeface="Poppins"/>
                <a:cs typeface="Poppins"/>
                <a:sym typeface="Poppins"/>
              </a:rPr>
              <a:t>· σ = 2.0: Quá lớn, làm giảm độ sắc nét giữa các cụm, dẫn đến kết quả sai.</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82625" y="6673238"/>
            <a:ext cx="2549517" cy="2585062"/>
          </a:xfrm>
          <a:custGeom>
            <a:avLst/>
            <a:gdLst/>
            <a:ahLst/>
            <a:cxnLst/>
            <a:rect r="r" b="b" t="t" l="l"/>
            <a:pathLst>
              <a:path h="2585062" w="2549517">
                <a:moveTo>
                  <a:pt x="0" y="0"/>
                </a:moveTo>
                <a:lnTo>
                  <a:pt x="2549517" y="0"/>
                </a:lnTo>
                <a:lnTo>
                  <a:pt x="2549517" y="2585062"/>
                </a:lnTo>
                <a:lnTo>
                  <a:pt x="0" y="2585062"/>
                </a:lnTo>
                <a:lnTo>
                  <a:pt x="0" y="0"/>
                </a:lnTo>
                <a:close/>
              </a:path>
            </a:pathLst>
          </a:custGeom>
          <a:blipFill>
            <a:blip r:embed="rId3">
              <a:alphaModFix amt="71000"/>
            </a:blip>
            <a:stretch>
              <a:fillRect l="0" t="0" r="0" b="0"/>
            </a:stretch>
          </a:blipFill>
        </p:spPr>
      </p:sp>
      <p:sp>
        <p:nvSpPr>
          <p:cNvPr name="Freeform 4" id="4"/>
          <p:cNvSpPr/>
          <p:nvPr/>
        </p:nvSpPr>
        <p:spPr>
          <a:xfrm flipH="false" flipV="false" rot="0">
            <a:off x="16543611" y="3404967"/>
            <a:ext cx="2549517" cy="2585062"/>
          </a:xfrm>
          <a:custGeom>
            <a:avLst/>
            <a:gdLst/>
            <a:ahLst/>
            <a:cxnLst/>
            <a:rect r="r" b="b" t="t" l="l"/>
            <a:pathLst>
              <a:path h="2585062" w="2549517">
                <a:moveTo>
                  <a:pt x="0" y="0"/>
                </a:moveTo>
                <a:lnTo>
                  <a:pt x="2549517" y="0"/>
                </a:lnTo>
                <a:lnTo>
                  <a:pt x="2549517" y="2585062"/>
                </a:lnTo>
                <a:lnTo>
                  <a:pt x="0" y="2585062"/>
                </a:lnTo>
                <a:lnTo>
                  <a:pt x="0" y="0"/>
                </a:lnTo>
                <a:close/>
              </a:path>
            </a:pathLst>
          </a:custGeom>
          <a:blipFill>
            <a:blip r:embed="rId3">
              <a:alphaModFix amt="71000"/>
            </a:blip>
            <a:stretch>
              <a:fillRect l="0" t="0" r="0" b="0"/>
            </a:stretch>
          </a:blipFill>
        </p:spPr>
      </p:sp>
      <p:grpSp>
        <p:nvGrpSpPr>
          <p:cNvPr name="Group 5" id="5"/>
          <p:cNvGrpSpPr/>
          <p:nvPr/>
        </p:nvGrpSpPr>
        <p:grpSpPr>
          <a:xfrm rot="0">
            <a:off x="176407" y="368433"/>
            <a:ext cx="17446585" cy="1320534"/>
            <a:chOff x="0" y="0"/>
            <a:chExt cx="4594985" cy="347795"/>
          </a:xfrm>
        </p:grpSpPr>
        <p:sp>
          <p:nvSpPr>
            <p:cNvPr name="Freeform 6" id="6"/>
            <p:cNvSpPr/>
            <p:nvPr/>
          </p:nvSpPr>
          <p:spPr>
            <a:xfrm flipH="false" flipV="false" rot="0">
              <a:off x="0" y="0"/>
              <a:ext cx="4594985" cy="347795"/>
            </a:xfrm>
            <a:custGeom>
              <a:avLst/>
              <a:gdLst/>
              <a:ahLst/>
              <a:cxnLst/>
              <a:rect r="r" b="b" t="t" l="l"/>
              <a:pathLst>
                <a:path h="347795" w="4594985">
                  <a:moveTo>
                    <a:pt x="0" y="0"/>
                  </a:moveTo>
                  <a:lnTo>
                    <a:pt x="4594985" y="0"/>
                  </a:lnTo>
                  <a:lnTo>
                    <a:pt x="4594985" y="347795"/>
                  </a:lnTo>
                  <a:lnTo>
                    <a:pt x="0" y="347795"/>
                  </a:lnTo>
                  <a:close/>
                </a:path>
              </a:pathLst>
            </a:custGeom>
            <a:solidFill>
              <a:srgbClr val="2B59C3">
                <a:alpha val="71765"/>
              </a:srgbClr>
            </a:solidFill>
          </p:spPr>
        </p:sp>
        <p:sp>
          <p:nvSpPr>
            <p:cNvPr name="TextBox 7" id="7"/>
            <p:cNvSpPr txBox="true"/>
            <p:nvPr/>
          </p:nvSpPr>
          <p:spPr>
            <a:xfrm>
              <a:off x="0" y="38100"/>
              <a:ext cx="4594985" cy="309695"/>
            </a:xfrm>
            <a:prstGeom prst="rect">
              <a:avLst/>
            </a:prstGeom>
          </p:spPr>
          <p:txBody>
            <a:bodyPr anchor="ctr" rtlCol="false" tIns="50800" lIns="50800" bIns="50800" rIns="50800"/>
            <a:lstStyle/>
            <a:p>
              <a:pPr algn="l">
                <a:lnSpc>
                  <a:spcPts val="5199"/>
                </a:lnSpc>
              </a:pPr>
              <a:r>
                <a:rPr lang="en-US" sz="4999" b="true">
                  <a:solidFill>
                    <a:srgbClr val="FEFEFE">
                      <a:alpha val="71765"/>
                    </a:srgbClr>
                  </a:solidFill>
                  <a:latin typeface="Poppins Bold"/>
                  <a:ea typeface="Poppins Bold"/>
                  <a:cs typeface="Poppins Bold"/>
                  <a:sym typeface="Poppins Bold"/>
                </a:rPr>
                <a:t>3.3 Ứng dụng thực tế</a:t>
              </a:r>
            </a:p>
          </p:txBody>
        </p:sp>
      </p:grpSp>
      <p:sp>
        <p:nvSpPr>
          <p:cNvPr name="Freeform 8" id="8"/>
          <p:cNvSpPr/>
          <p:nvPr/>
        </p:nvSpPr>
        <p:spPr>
          <a:xfrm flipH="false" flipV="false" rot="0">
            <a:off x="1255788" y="2200919"/>
            <a:ext cx="15287822" cy="7204386"/>
          </a:xfrm>
          <a:custGeom>
            <a:avLst/>
            <a:gdLst/>
            <a:ahLst/>
            <a:cxnLst/>
            <a:rect r="r" b="b" t="t" l="l"/>
            <a:pathLst>
              <a:path h="7204386" w="15287822">
                <a:moveTo>
                  <a:pt x="0" y="0"/>
                </a:moveTo>
                <a:lnTo>
                  <a:pt x="15287823" y="0"/>
                </a:lnTo>
                <a:lnTo>
                  <a:pt x="15287823" y="7204386"/>
                </a:lnTo>
                <a:lnTo>
                  <a:pt x="0" y="7204386"/>
                </a:lnTo>
                <a:lnTo>
                  <a:pt x="0" y="0"/>
                </a:lnTo>
                <a:close/>
              </a:path>
            </a:pathLst>
          </a:custGeom>
          <a:blipFill>
            <a:blip r:embed="rId4"/>
            <a:stretch>
              <a:fillRect l="0" t="0" r="0" b="0"/>
            </a:stretch>
          </a:blipFill>
        </p:spPr>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630683" y="784161"/>
            <a:ext cx="5314633" cy="2666980"/>
          </a:xfrm>
          <a:custGeom>
            <a:avLst/>
            <a:gdLst/>
            <a:ahLst/>
            <a:cxnLst/>
            <a:rect r="r" b="b" t="t" l="l"/>
            <a:pathLst>
              <a:path h="2666980" w="5314633">
                <a:moveTo>
                  <a:pt x="0" y="0"/>
                </a:moveTo>
                <a:lnTo>
                  <a:pt x="5314634" y="0"/>
                </a:lnTo>
                <a:lnTo>
                  <a:pt x="5314634" y="2666980"/>
                </a:lnTo>
                <a:lnTo>
                  <a:pt x="0" y="26669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859447" y="8090545"/>
            <a:ext cx="5314633" cy="2666980"/>
          </a:xfrm>
          <a:custGeom>
            <a:avLst/>
            <a:gdLst/>
            <a:ahLst/>
            <a:cxnLst/>
            <a:rect r="r" b="b" t="t" l="l"/>
            <a:pathLst>
              <a:path h="2666980" w="5314633">
                <a:moveTo>
                  <a:pt x="0" y="0"/>
                </a:moveTo>
                <a:lnTo>
                  <a:pt x="5314633" y="0"/>
                </a:lnTo>
                <a:lnTo>
                  <a:pt x="5314633" y="2666980"/>
                </a:lnTo>
                <a:lnTo>
                  <a:pt x="0" y="26669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845531" y="1638545"/>
            <a:ext cx="3083622" cy="3126612"/>
          </a:xfrm>
          <a:custGeom>
            <a:avLst/>
            <a:gdLst/>
            <a:ahLst/>
            <a:cxnLst/>
            <a:rect r="r" b="b" t="t" l="l"/>
            <a:pathLst>
              <a:path h="3126612" w="3083622">
                <a:moveTo>
                  <a:pt x="0" y="0"/>
                </a:moveTo>
                <a:lnTo>
                  <a:pt x="3083621" y="0"/>
                </a:lnTo>
                <a:lnTo>
                  <a:pt x="3083621" y="3126613"/>
                </a:lnTo>
                <a:lnTo>
                  <a:pt x="0" y="3126613"/>
                </a:lnTo>
                <a:lnTo>
                  <a:pt x="0" y="0"/>
                </a:lnTo>
                <a:close/>
              </a:path>
            </a:pathLst>
          </a:custGeom>
          <a:blipFill>
            <a:blip r:embed="rId5">
              <a:alphaModFix amt="71000"/>
            </a:blip>
            <a:stretch>
              <a:fillRect l="0" t="0" r="0" b="0"/>
            </a:stretch>
          </a:blipFill>
        </p:spPr>
      </p:sp>
      <p:sp>
        <p:nvSpPr>
          <p:cNvPr name="Freeform 6" id="6"/>
          <p:cNvSpPr/>
          <p:nvPr/>
        </p:nvSpPr>
        <p:spPr>
          <a:xfrm flipH="false" flipV="false" rot="0">
            <a:off x="-1395590" y="5638308"/>
            <a:ext cx="2938502" cy="2979470"/>
          </a:xfrm>
          <a:custGeom>
            <a:avLst/>
            <a:gdLst/>
            <a:ahLst/>
            <a:cxnLst/>
            <a:rect r="r" b="b" t="t" l="l"/>
            <a:pathLst>
              <a:path h="2979470" w="2938502">
                <a:moveTo>
                  <a:pt x="0" y="0"/>
                </a:moveTo>
                <a:lnTo>
                  <a:pt x="2938503" y="0"/>
                </a:lnTo>
                <a:lnTo>
                  <a:pt x="2938503" y="2979470"/>
                </a:lnTo>
                <a:lnTo>
                  <a:pt x="0" y="2979470"/>
                </a:lnTo>
                <a:lnTo>
                  <a:pt x="0" y="0"/>
                </a:lnTo>
                <a:close/>
              </a:path>
            </a:pathLst>
          </a:custGeom>
          <a:blipFill>
            <a:blip r:embed="rId5">
              <a:alphaModFix amt="71000"/>
            </a:blip>
            <a:stretch>
              <a:fillRect l="0" t="0" r="0" b="0"/>
            </a:stretch>
          </a:blipFill>
        </p:spPr>
      </p:sp>
      <p:grpSp>
        <p:nvGrpSpPr>
          <p:cNvPr name="Group 7" id="7"/>
          <p:cNvGrpSpPr/>
          <p:nvPr/>
        </p:nvGrpSpPr>
        <p:grpSpPr>
          <a:xfrm rot="0">
            <a:off x="231584" y="98224"/>
            <a:ext cx="17824832" cy="2006879"/>
            <a:chOff x="0" y="0"/>
            <a:chExt cx="4694606" cy="528561"/>
          </a:xfrm>
        </p:grpSpPr>
        <p:sp>
          <p:nvSpPr>
            <p:cNvPr name="Freeform 8" id="8"/>
            <p:cNvSpPr/>
            <p:nvPr/>
          </p:nvSpPr>
          <p:spPr>
            <a:xfrm flipH="false" flipV="false" rot="0">
              <a:off x="0" y="0"/>
              <a:ext cx="4694606" cy="528561"/>
            </a:xfrm>
            <a:custGeom>
              <a:avLst/>
              <a:gdLst/>
              <a:ahLst/>
              <a:cxnLst/>
              <a:rect r="r" b="b" t="t" l="l"/>
              <a:pathLst>
                <a:path h="528561" w="4694606">
                  <a:moveTo>
                    <a:pt x="0" y="0"/>
                  </a:moveTo>
                  <a:lnTo>
                    <a:pt x="4694606" y="0"/>
                  </a:lnTo>
                  <a:lnTo>
                    <a:pt x="4694606" y="528561"/>
                  </a:lnTo>
                  <a:lnTo>
                    <a:pt x="0" y="528561"/>
                  </a:lnTo>
                  <a:close/>
                </a:path>
              </a:pathLst>
            </a:custGeom>
            <a:solidFill>
              <a:srgbClr val="2B59C3">
                <a:alpha val="71765"/>
              </a:srgbClr>
            </a:solidFill>
          </p:spPr>
        </p:sp>
        <p:sp>
          <p:nvSpPr>
            <p:cNvPr name="TextBox 9" id="9"/>
            <p:cNvSpPr txBox="true"/>
            <p:nvPr/>
          </p:nvSpPr>
          <p:spPr>
            <a:xfrm>
              <a:off x="0" y="38100"/>
              <a:ext cx="4694606" cy="490461"/>
            </a:xfrm>
            <a:prstGeom prst="rect">
              <a:avLst/>
            </a:prstGeom>
          </p:spPr>
          <p:txBody>
            <a:bodyPr anchor="ctr" rtlCol="false" tIns="50800" lIns="50800" bIns="50800" rIns="50800"/>
            <a:lstStyle/>
            <a:p>
              <a:pPr algn="l">
                <a:lnSpc>
                  <a:spcPts val="6448"/>
                </a:lnSpc>
              </a:pPr>
              <a:r>
                <a:rPr lang="en-US" sz="6200" b="true">
                  <a:solidFill>
                    <a:srgbClr val="FEFEFE">
                      <a:alpha val="71765"/>
                    </a:srgbClr>
                  </a:solidFill>
                  <a:latin typeface="Poppins Bold"/>
                  <a:ea typeface="Poppins Bold"/>
                  <a:cs typeface="Poppins Bold"/>
                  <a:sym typeface="Poppins Bold"/>
                </a:rPr>
                <a:t>PART 4</a:t>
              </a:r>
            </a:p>
            <a:p>
              <a:pPr algn="l">
                <a:lnSpc>
                  <a:spcPts val="4159"/>
                </a:lnSpc>
              </a:pPr>
            </a:p>
          </p:txBody>
        </p:sp>
      </p:grpSp>
      <p:sp>
        <p:nvSpPr>
          <p:cNvPr name="TextBox 10" id="10"/>
          <p:cNvSpPr txBox="true"/>
          <p:nvPr/>
        </p:nvSpPr>
        <p:spPr>
          <a:xfrm rot="0">
            <a:off x="1406959" y="2609928"/>
            <a:ext cx="7935695" cy="723900"/>
          </a:xfrm>
          <a:prstGeom prst="rect">
            <a:avLst/>
          </a:prstGeom>
        </p:spPr>
        <p:txBody>
          <a:bodyPr anchor="t" rtlCol="false" tIns="0" lIns="0" bIns="0" rIns="0">
            <a:spAutoFit/>
          </a:bodyPr>
          <a:lstStyle/>
          <a:p>
            <a:pPr algn="l">
              <a:lnSpc>
                <a:spcPts val="5100"/>
              </a:lnSpc>
              <a:spcBef>
                <a:spcPct val="0"/>
              </a:spcBef>
            </a:pPr>
            <a:r>
              <a:rPr lang="en-US" b="true" sz="5000">
                <a:solidFill>
                  <a:srgbClr val="000000"/>
                </a:solidFill>
                <a:latin typeface="Poppins Medium"/>
                <a:ea typeface="Poppins Medium"/>
                <a:cs typeface="Poppins Medium"/>
                <a:sym typeface="Poppins Medium"/>
              </a:rPr>
              <a:t>I. So sánh với K-mean </a:t>
            </a:r>
          </a:p>
        </p:txBody>
      </p:sp>
      <p:sp>
        <p:nvSpPr>
          <p:cNvPr name="TextBox 11" id="11"/>
          <p:cNvSpPr txBox="true"/>
          <p:nvPr/>
        </p:nvSpPr>
        <p:spPr>
          <a:xfrm rot="0">
            <a:off x="1473425" y="3697478"/>
            <a:ext cx="15766825" cy="1475608"/>
          </a:xfrm>
          <a:prstGeom prst="rect">
            <a:avLst/>
          </a:prstGeom>
        </p:spPr>
        <p:txBody>
          <a:bodyPr anchor="t" rtlCol="false" tIns="0" lIns="0" bIns="0" rIns="0">
            <a:spAutoFit/>
          </a:bodyPr>
          <a:lstStyle/>
          <a:p>
            <a:pPr algn="l" marL="802384" indent="-401192" lvl="1">
              <a:lnSpc>
                <a:spcPts val="3790"/>
              </a:lnSpc>
              <a:buFont typeface="Arial"/>
              <a:buChar char="•"/>
            </a:pPr>
            <a:r>
              <a:rPr lang="en-US" sz="3716">
                <a:solidFill>
                  <a:srgbClr val="000000"/>
                </a:solidFill>
                <a:latin typeface="Poppins"/>
                <a:ea typeface="Poppins"/>
                <a:cs typeface="Poppins"/>
                <a:sym typeface="Poppins"/>
              </a:rPr>
              <a:t>K- mean và Spectral clustering có điểm tương đồng là đều sử dụng thuật toán K- mean để phân chia cụm, và cần xác định trước số cụm k cần phân cụm</a:t>
            </a:r>
          </a:p>
        </p:txBody>
      </p:sp>
      <p:sp>
        <p:nvSpPr>
          <p:cNvPr name="TextBox 12" id="12"/>
          <p:cNvSpPr txBox="true"/>
          <p:nvPr/>
        </p:nvSpPr>
        <p:spPr>
          <a:xfrm rot="0">
            <a:off x="1492475" y="5676408"/>
            <a:ext cx="15501454" cy="2428108"/>
          </a:xfrm>
          <a:prstGeom prst="rect">
            <a:avLst/>
          </a:prstGeom>
        </p:spPr>
        <p:txBody>
          <a:bodyPr anchor="t" rtlCol="false" tIns="0" lIns="0" bIns="0" rIns="0">
            <a:spAutoFit/>
          </a:bodyPr>
          <a:lstStyle/>
          <a:p>
            <a:pPr algn="l" marL="802384" indent="-401192" lvl="1">
              <a:lnSpc>
                <a:spcPts val="3790"/>
              </a:lnSpc>
              <a:buFont typeface="Arial"/>
              <a:buChar char="•"/>
            </a:pPr>
            <a:r>
              <a:rPr lang="en-US" sz="3716">
                <a:solidFill>
                  <a:srgbClr val="000000"/>
                </a:solidFill>
                <a:latin typeface="Poppins"/>
                <a:ea typeface="Poppins"/>
                <a:cs typeface="Poppins"/>
                <a:sym typeface="Poppins"/>
              </a:rPr>
              <a:t>Cơ sở hoạt động của K-mean là từ khoảng cách Euclid để phân cụm, trong khi đó Spectral clustering áp dụng thêm cơ sở lí thuyết đồ thị (Ma trận Laplacian) và đại số (giá trị riêng, vector riêng) chiếu các điểm dữ liệu vào không gian mới trước khi phân cụm </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0" y="2215722"/>
            <a:ext cx="18288000" cy="1603248"/>
          </a:xfrm>
          <a:prstGeom prst="rect">
            <a:avLst/>
          </a:prstGeom>
        </p:spPr>
        <p:txBody>
          <a:bodyPr anchor="t" rtlCol="false" tIns="0" lIns="0" bIns="0" rIns="0">
            <a:spAutoFit/>
          </a:bodyPr>
          <a:lstStyle/>
          <a:p>
            <a:pPr algn="l" marL="842010" indent="-421005" lvl="1">
              <a:lnSpc>
                <a:spcPts val="4056"/>
              </a:lnSpc>
              <a:buFont typeface="Arial"/>
              <a:buChar char="•"/>
            </a:pPr>
            <a:r>
              <a:rPr lang="en-US" sz="3900">
                <a:solidFill>
                  <a:srgbClr val="1C0140"/>
                </a:solidFill>
                <a:latin typeface="Poppins"/>
                <a:ea typeface="Poppins"/>
                <a:cs typeface="Poppins"/>
                <a:sym typeface="Poppins"/>
              </a:rPr>
              <a:t>Hình dạng cụm: K- mean thường sẽ chia dữ liệu thành các cụm hình tròn và hình cầu, trong khi Spectral Clustering không có giả định trước hình dạng cụm như thế nào, các cụm có thể có hình dạng phi tuyến</a:t>
            </a:r>
            <a:r>
              <a:rPr lang="en-US" sz="3900">
                <a:solidFill>
                  <a:srgbClr val="1C0140"/>
                </a:solidFill>
                <a:latin typeface="Poppins"/>
                <a:ea typeface="Poppins"/>
                <a:cs typeface="Poppins"/>
                <a:sym typeface="Poppins"/>
              </a:rPr>
              <a:t> </a:t>
            </a:r>
          </a:p>
        </p:txBody>
      </p:sp>
      <p:sp>
        <p:nvSpPr>
          <p:cNvPr name="TextBox 4" id="4"/>
          <p:cNvSpPr txBox="true"/>
          <p:nvPr/>
        </p:nvSpPr>
        <p:spPr>
          <a:xfrm rot="0">
            <a:off x="0" y="4452786"/>
            <a:ext cx="18288000" cy="3660648"/>
          </a:xfrm>
          <a:prstGeom prst="rect">
            <a:avLst/>
          </a:prstGeom>
        </p:spPr>
        <p:txBody>
          <a:bodyPr anchor="t" rtlCol="false" tIns="0" lIns="0" bIns="0" rIns="0">
            <a:spAutoFit/>
          </a:bodyPr>
          <a:lstStyle/>
          <a:p>
            <a:pPr algn="l" marL="842010" indent="-421005" lvl="1">
              <a:lnSpc>
                <a:spcPts val="4056"/>
              </a:lnSpc>
              <a:buFont typeface="Arial"/>
              <a:buChar char="•"/>
            </a:pPr>
            <a:r>
              <a:rPr lang="en-US" sz="3900">
                <a:solidFill>
                  <a:srgbClr val="1C0140"/>
                </a:solidFill>
                <a:latin typeface="Poppins"/>
                <a:ea typeface="Poppins"/>
                <a:cs typeface="Poppins"/>
                <a:sym typeface="Poppins"/>
              </a:rPr>
              <a:t>Lí do: K - mean chỉ dựa vào khoảng cách Euclid giữa các điểm để phân chia,để giảm bớt chi phí tâm cụm thường sẽ ở vị trí tâm hình tròn hoặc hình cầu,trong khi đó Spectral clustering xét đến mối quan hệ kết nối giữa các điểm theo giá trị riêng và vector riêng để phân cụm nên có thể phát hiện và phân chia được các cụm có hình dạng phức tạp, các điểm có quan hệ kết nối gần sẽ có giá trị gần như nhau khi qui chiếu với từng vector riêng</a:t>
            </a:r>
          </a:p>
        </p:txBody>
      </p:sp>
      <p:sp>
        <p:nvSpPr>
          <p:cNvPr name="TextBox 5" id="5"/>
          <p:cNvSpPr txBox="true"/>
          <p:nvPr/>
        </p:nvSpPr>
        <p:spPr>
          <a:xfrm rot="0">
            <a:off x="0" y="8466201"/>
            <a:ext cx="18288000" cy="1603248"/>
          </a:xfrm>
          <a:prstGeom prst="rect">
            <a:avLst/>
          </a:prstGeom>
        </p:spPr>
        <p:txBody>
          <a:bodyPr anchor="t" rtlCol="false" tIns="0" lIns="0" bIns="0" rIns="0">
            <a:spAutoFit/>
          </a:bodyPr>
          <a:lstStyle/>
          <a:p>
            <a:pPr algn="l" marL="842010" indent="-421005" lvl="1">
              <a:lnSpc>
                <a:spcPts val="4056"/>
              </a:lnSpc>
              <a:buFont typeface="Arial"/>
              <a:buChar char="•"/>
            </a:pPr>
            <a:r>
              <a:rPr lang="en-US" sz="3900">
                <a:solidFill>
                  <a:srgbClr val="1C0140"/>
                </a:solidFill>
                <a:latin typeface="Poppins"/>
                <a:ea typeface="Poppins"/>
                <a:cs typeface="Poppins"/>
                <a:sym typeface="Poppins"/>
              </a:rPr>
              <a:t>Suy ra: trong các hình có cấu trúc phi tuyến hoặc có thông tin chồng chéo lên nhau, Spectral clustering sẽ phân chia các cụm tốt hơn K - mean </a:t>
            </a:r>
          </a:p>
        </p:txBody>
      </p:sp>
      <p:grpSp>
        <p:nvGrpSpPr>
          <p:cNvPr name="Group 6" id="6"/>
          <p:cNvGrpSpPr/>
          <p:nvPr/>
        </p:nvGrpSpPr>
        <p:grpSpPr>
          <a:xfrm rot="0">
            <a:off x="231584" y="0"/>
            <a:ext cx="17824832" cy="2006879"/>
            <a:chOff x="0" y="0"/>
            <a:chExt cx="4694606" cy="528561"/>
          </a:xfrm>
        </p:grpSpPr>
        <p:sp>
          <p:nvSpPr>
            <p:cNvPr name="Freeform 7" id="7"/>
            <p:cNvSpPr/>
            <p:nvPr/>
          </p:nvSpPr>
          <p:spPr>
            <a:xfrm flipH="false" flipV="false" rot="0">
              <a:off x="0" y="0"/>
              <a:ext cx="4694606" cy="528561"/>
            </a:xfrm>
            <a:custGeom>
              <a:avLst/>
              <a:gdLst/>
              <a:ahLst/>
              <a:cxnLst/>
              <a:rect r="r" b="b" t="t" l="l"/>
              <a:pathLst>
                <a:path h="528561" w="4694606">
                  <a:moveTo>
                    <a:pt x="0" y="0"/>
                  </a:moveTo>
                  <a:lnTo>
                    <a:pt x="4694606" y="0"/>
                  </a:lnTo>
                  <a:lnTo>
                    <a:pt x="4694606" y="528561"/>
                  </a:lnTo>
                  <a:lnTo>
                    <a:pt x="0" y="528561"/>
                  </a:lnTo>
                  <a:close/>
                </a:path>
              </a:pathLst>
            </a:custGeom>
            <a:solidFill>
              <a:srgbClr val="2B59C3">
                <a:alpha val="71765"/>
              </a:srgbClr>
            </a:solidFill>
          </p:spPr>
        </p:sp>
        <p:sp>
          <p:nvSpPr>
            <p:cNvPr name="TextBox 8" id="8"/>
            <p:cNvSpPr txBox="true"/>
            <p:nvPr/>
          </p:nvSpPr>
          <p:spPr>
            <a:xfrm>
              <a:off x="0" y="38100"/>
              <a:ext cx="4694606" cy="490461"/>
            </a:xfrm>
            <a:prstGeom prst="rect">
              <a:avLst/>
            </a:prstGeom>
          </p:spPr>
          <p:txBody>
            <a:bodyPr anchor="ctr" rtlCol="false" tIns="50800" lIns="50800" bIns="50800" rIns="50800"/>
            <a:lstStyle/>
            <a:p>
              <a:pPr algn="l">
                <a:lnSpc>
                  <a:spcPts val="6448"/>
                </a:lnSpc>
              </a:pPr>
              <a:r>
                <a:rPr lang="en-US" sz="6200" b="true">
                  <a:solidFill>
                    <a:srgbClr val="FEFEFE">
                      <a:alpha val="71765"/>
                    </a:srgbClr>
                  </a:solidFill>
                  <a:latin typeface="Poppins Bold"/>
                  <a:ea typeface="Poppins Bold"/>
                  <a:cs typeface="Poppins Bold"/>
                  <a:sym typeface="Poppins Bold"/>
                </a:rPr>
                <a:t>PART 4</a:t>
              </a:r>
            </a:p>
            <a:p>
              <a:pPr algn="l">
                <a:lnSpc>
                  <a:spcPts val="4159"/>
                </a:lnSpc>
              </a:pPr>
            </a:p>
          </p:txBody>
        </p:sp>
      </p:gr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31584" y="98224"/>
            <a:ext cx="17824832" cy="2006879"/>
            <a:chOff x="0" y="0"/>
            <a:chExt cx="4694606" cy="528561"/>
          </a:xfrm>
        </p:grpSpPr>
        <p:sp>
          <p:nvSpPr>
            <p:cNvPr name="Freeform 4" id="4"/>
            <p:cNvSpPr/>
            <p:nvPr/>
          </p:nvSpPr>
          <p:spPr>
            <a:xfrm flipH="false" flipV="false" rot="0">
              <a:off x="0" y="0"/>
              <a:ext cx="4694606" cy="528561"/>
            </a:xfrm>
            <a:custGeom>
              <a:avLst/>
              <a:gdLst/>
              <a:ahLst/>
              <a:cxnLst/>
              <a:rect r="r" b="b" t="t" l="l"/>
              <a:pathLst>
                <a:path h="528561" w="4694606">
                  <a:moveTo>
                    <a:pt x="0" y="0"/>
                  </a:moveTo>
                  <a:lnTo>
                    <a:pt x="4694606" y="0"/>
                  </a:lnTo>
                  <a:lnTo>
                    <a:pt x="4694606" y="528561"/>
                  </a:lnTo>
                  <a:lnTo>
                    <a:pt x="0" y="528561"/>
                  </a:lnTo>
                  <a:close/>
                </a:path>
              </a:pathLst>
            </a:custGeom>
            <a:solidFill>
              <a:srgbClr val="2B59C3">
                <a:alpha val="71765"/>
              </a:srgbClr>
            </a:solidFill>
          </p:spPr>
        </p:sp>
        <p:sp>
          <p:nvSpPr>
            <p:cNvPr name="TextBox 5" id="5"/>
            <p:cNvSpPr txBox="true"/>
            <p:nvPr/>
          </p:nvSpPr>
          <p:spPr>
            <a:xfrm>
              <a:off x="0" y="38100"/>
              <a:ext cx="4694606" cy="490461"/>
            </a:xfrm>
            <a:prstGeom prst="rect">
              <a:avLst/>
            </a:prstGeom>
          </p:spPr>
          <p:txBody>
            <a:bodyPr anchor="ctr" rtlCol="false" tIns="50800" lIns="50800" bIns="50800" rIns="50800"/>
            <a:lstStyle/>
            <a:p>
              <a:pPr algn="l">
                <a:lnSpc>
                  <a:spcPts val="6448"/>
                </a:lnSpc>
              </a:pPr>
              <a:r>
                <a:rPr lang="en-US" sz="6200" b="true">
                  <a:solidFill>
                    <a:srgbClr val="FEFEFE">
                      <a:alpha val="71765"/>
                    </a:srgbClr>
                  </a:solidFill>
                  <a:latin typeface="Poppins Bold"/>
                  <a:ea typeface="Poppins Bold"/>
                  <a:cs typeface="Poppins Bold"/>
                  <a:sym typeface="Poppins Bold"/>
                </a:rPr>
                <a:t>PART 4</a:t>
              </a:r>
            </a:p>
            <a:p>
              <a:pPr algn="l">
                <a:lnSpc>
                  <a:spcPts val="4159"/>
                </a:lnSpc>
              </a:pPr>
            </a:p>
          </p:txBody>
        </p:sp>
      </p:grpSp>
      <p:sp>
        <p:nvSpPr>
          <p:cNvPr name="Freeform 6" id="6"/>
          <p:cNvSpPr/>
          <p:nvPr/>
        </p:nvSpPr>
        <p:spPr>
          <a:xfrm flipH="false" flipV="false" rot="0">
            <a:off x="609579" y="2504225"/>
            <a:ext cx="17203010" cy="7782775"/>
          </a:xfrm>
          <a:custGeom>
            <a:avLst/>
            <a:gdLst/>
            <a:ahLst/>
            <a:cxnLst/>
            <a:rect r="r" b="b" t="t" l="l"/>
            <a:pathLst>
              <a:path h="7782775" w="17203010">
                <a:moveTo>
                  <a:pt x="0" y="0"/>
                </a:moveTo>
                <a:lnTo>
                  <a:pt x="17203010" y="0"/>
                </a:lnTo>
                <a:lnTo>
                  <a:pt x="17203010" y="7782775"/>
                </a:lnTo>
                <a:lnTo>
                  <a:pt x="0" y="7782775"/>
                </a:lnTo>
                <a:lnTo>
                  <a:pt x="0" y="0"/>
                </a:lnTo>
                <a:close/>
              </a:path>
            </a:pathLst>
          </a:custGeom>
          <a:blipFill>
            <a:blip r:embed="rId3"/>
            <a:stretch>
              <a:fillRect l="-189" t="0" r="-1381" b="-469"/>
            </a:stretch>
          </a:blipFill>
        </p:spPr>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31584" y="98224"/>
            <a:ext cx="17824832" cy="2006879"/>
            <a:chOff x="0" y="0"/>
            <a:chExt cx="4694606" cy="528561"/>
          </a:xfrm>
        </p:grpSpPr>
        <p:sp>
          <p:nvSpPr>
            <p:cNvPr name="Freeform 4" id="4"/>
            <p:cNvSpPr/>
            <p:nvPr/>
          </p:nvSpPr>
          <p:spPr>
            <a:xfrm flipH="false" flipV="false" rot="0">
              <a:off x="0" y="0"/>
              <a:ext cx="4694606" cy="528561"/>
            </a:xfrm>
            <a:custGeom>
              <a:avLst/>
              <a:gdLst/>
              <a:ahLst/>
              <a:cxnLst/>
              <a:rect r="r" b="b" t="t" l="l"/>
              <a:pathLst>
                <a:path h="528561" w="4694606">
                  <a:moveTo>
                    <a:pt x="0" y="0"/>
                  </a:moveTo>
                  <a:lnTo>
                    <a:pt x="4694606" y="0"/>
                  </a:lnTo>
                  <a:lnTo>
                    <a:pt x="4694606" y="528561"/>
                  </a:lnTo>
                  <a:lnTo>
                    <a:pt x="0" y="528561"/>
                  </a:lnTo>
                  <a:close/>
                </a:path>
              </a:pathLst>
            </a:custGeom>
            <a:solidFill>
              <a:srgbClr val="2B59C3">
                <a:alpha val="71765"/>
              </a:srgbClr>
            </a:solidFill>
          </p:spPr>
        </p:sp>
        <p:sp>
          <p:nvSpPr>
            <p:cNvPr name="TextBox 5" id="5"/>
            <p:cNvSpPr txBox="true"/>
            <p:nvPr/>
          </p:nvSpPr>
          <p:spPr>
            <a:xfrm>
              <a:off x="0" y="38100"/>
              <a:ext cx="4694606" cy="490461"/>
            </a:xfrm>
            <a:prstGeom prst="rect">
              <a:avLst/>
            </a:prstGeom>
          </p:spPr>
          <p:txBody>
            <a:bodyPr anchor="ctr" rtlCol="false" tIns="50800" lIns="50800" bIns="50800" rIns="50800"/>
            <a:lstStyle/>
            <a:p>
              <a:pPr algn="l">
                <a:lnSpc>
                  <a:spcPts val="6448"/>
                </a:lnSpc>
              </a:pPr>
              <a:r>
                <a:rPr lang="en-US" sz="6200" b="true">
                  <a:solidFill>
                    <a:srgbClr val="FEFEFE">
                      <a:alpha val="71765"/>
                    </a:srgbClr>
                  </a:solidFill>
                  <a:latin typeface="Poppins Bold"/>
                  <a:ea typeface="Poppins Bold"/>
                  <a:cs typeface="Poppins Bold"/>
                  <a:sym typeface="Poppins Bold"/>
                </a:rPr>
                <a:t>PART 4</a:t>
              </a:r>
            </a:p>
            <a:p>
              <a:pPr algn="l">
                <a:lnSpc>
                  <a:spcPts val="4159"/>
                </a:lnSpc>
              </a:pPr>
            </a:p>
          </p:txBody>
        </p:sp>
      </p:grpSp>
      <p:sp>
        <p:nvSpPr>
          <p:cNvPr name="Freeform 6" id="6"/>
          <p:cNvSpPr/>
          <p:nvPr/>
        </p:nvSpPr>
        <p:spPr>
          <a:xfrm flipH="false" flipV="false" rot="0">
            <a:off x="307910" y="2374906"/>
            <a:ext cx="17672180" cy="7912094"/>
          </a:xfrm>
          <a:custGeom>
            <a:avLst/>
            <a:gdLst/>
            <a:ahLst/>
            <a:cxnLst/>
            <a:rect r="r" b="b" t="t" l="l"/>
            <a:pathLst>
              <a:path h="7912094" w="17672180">
                <a:moveTo>
                  <a:pt x="0" y="0"/>
                </a:moveTo>
                <a:lnTo>
                  <a:pt x="17672180" y="0"/>
                </a:lnTo>
                <a:lnTo>
                  <a:pt x="17672180" y="7912094"/>
                </a:lnTo>
                <a:lnTo>
                  <a:pt x="0" y="7912094"/>
                </a:lnTo>
                <a:lnTo>
                  <a:pt x="0" y="0"/>
                </a:lnTo>
                <a:close/>
              </a:path>
            </a:pathLst>
          </a:custGeom>
          <a:blipFill>
            <a:blip r:embed="rId3"/>
            <a:stretch>
              <a:fillRect l="-536" t="0" r="-1400" b="-1603"/>
            </a:stretch>
          </a:blipFill>
        </p:spPr>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1991022" y="1332965"/>
            <a:ext cx="2232436" cy="2263560"/>
          </a:xfrm>
          <a:custGeom>
            <a:avLst/>
            <a:gdLst/>
            <a:ahLst/>
            <a:cxnLst/>
            <a:rect r="r" b="b" t="t" l="l"/>
            <a:pathLst>
              <a:path h="2263560" w="2232436">
                <a:moveTo>
                  <a:pt x="0" y="0"/>
                </a:moveTo>
                <a:lnTo>
                  <a:pt x="2232436" y="0"/>
                </a:lnTo>
                <a:lnTo>
                  <a:pt x="2232436" y="2263559"/>
                </a:lnTo>
                <a:lnTo>
                  <a:pt x="0" y="2263559"/>
                </a:lnTo>
                <a:lnTo>
                  <a:pt x="0" y="0"/>
                </a:lnTo>
                <a:close/>
              </a:path>
            </a:pathLst>
          </a:custGeom>
          <a:blipFill>
            <a:blip r:embed="rId3">
              <a:alphaModFix amt="71000"/>
            </a:blip>
            <a:stretch>
              <a:fillRect l="0" t="0" r="0" b="0"/>
            </a:stretch>
          </a:blipFill>
        </p:spPr>
      </p:sp>
      <p:sp>
        <p:nvSpPr>
          <p:cNvPr name="Freeform 4" id="4"/>
          <p:cNvSpPr/>
          <p:nvPr/>
        </p:nvSpPr>
        <p:spPr>
          <a:xfrm flipH="false" flipV="false" rot="0">
            <a:off x="-2382785" y="716658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5" id="5"/>
          <p:cNvSpPr/>
          <p:nvPr/>
        </p:nvSpPr>
        <p:spPr>
          <a:xfrm flipH="false" flipV="false" rot="0">
            <a:off x="15906066" y="6478896"/>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TextBox 6" id="6"/>
          <p:cNvSpPr txBox="true"/>
          <p:nvPr/>
        </p:nvSpPr>
        <p:spPr>
          <a:xfrm rot="0">
            <a:off x="851" y="2426183"/>
            <a:ext cx="18062707" cy="2631948"/>
          </a:xfrm>
          <a:prstGeom prst="rect">
            <a:avLst/>
          </a:prstGeom>
        </p:spPr>
        <p:txBody>
          <a:bodyPr anchor="t" rtlCol="false" tIns="0" lIns="0" bIns="0" rIns="0">
            <a:spAutoFit/>
          </a:bodyPr>
          <a:lstStyle/>
          <a:p>
            <a:pPr algn="l" marL="842010" indent="-421005" lvl="1">
              <a:lnSpc>
                <a:spcPts val="4056"/>
              </a:lnSpc>
              <a:buFont typeface="Arial"/>
              <a:buChar char="•"/>
            </a:pPr>
            <a:r>
              <a:rPr lang="en-US" sz="3900">
                <a:solidFill>
                  <a:srgbClr val="1C0140"/>
                </a:solidFill>
                <a:latin typeface="Poppins"/>
                <a:ea typeface="Poppins"/>
                <a:cs typeface="Poppins"/>
                <a:sym typeface="Poppins"/>
              </a:rPr>
              <a:t>Độ phức tạp thời gian: K - mean có độ phức tạp trung bình là O(KNT) trong đó K là số cụm, N là số điểm, T là số lần lặp , Spectral clustering có độ phức tạp O(N ^ 3) do bước khởi tạo ma trận Laplacian và tính giá trị riêng, vector riêng (trừ trường hợp dùng biến thể như Nyström Approximation để tăng tốc)</a:t>
            </a:r>
          </a:p>
        </p:txBody>
      </p:sp>
      <p:sp>
        <p:nvSpPr>
          <p:cNvPr name="TextBox 7" id="7"/>
          <p:cNvSpPr txBox="true"/>
          <p:nvPr/>
        </p:nvSpPr>
        <p:spPr>
          <a:xfrm rot="0">
            <a:off x="851" y="5591531"/>
            <a:ext cx="18288000" cy="1575054"/>
          </a:xfrm>
          <a:prstGeom prst="rect">
            <a:avLst/>
          </a:prstGeom>
        </p:spPr>
        <p:txBody>
          <a:bodyPr anchor="t" rtlCol="false" tIns="0" lIns="0" bIns="0" rIns="0">
            <a:spAutoFit/>
          </a:bodyPr>
          <a:lstStyle/>
          <a:p>
            <a:pPr algn="l" marL="842010" indent="-421005" lvl="1">
              <a:lnSpc>
                <a:spcPts val="3978"/>
              </a:lnSpc>
              <a:buFont typeface="Arial"/>
              <a:buChar char="•"/>
            </a:pPr>
            <a:r>
              <a:rPr lang="en-US" sz="3900">
                <a:solidFill>
                  <a:srgbClr val="1C0140"/>
                </a:solidFill>
                <a:latin typeface="Poppins"/>
                <a:ea typeface="Poppins"/>
                <a:cs typeface="Poppins"/>
                <a:sym typeface="Poppins"/>
              </a:rPr>
              <a:t>Suy ra: Chi phí tính toán của Spectral Clustering sẽ cao hơn nhiều so với K- mean và trên những bộ dữ liệu lớn, K - mean sẽ có hiệu suất tốt hơn</a:t>
            </a:r>
          </a:p>
        </p:txBody>
      </p:sp>
      <p:sp>
        <p:nvSpPr>
          <p:cNvPr name="TextBox 8" id="8"/>
          <p:cNvSpPr txBox="true"/>
          <p:nvPr/>
        </p:nvSpPr>
        <p:spPr>
          <a:xfrm rot="0">
            <a:off x="851" y="7702296"/>
            <a:ext cx="18061856" cy="2584704"/>
          </a:xfrm>
          <a:prstGeom prst="rect">
            <a:avLst/>
          </a:prstGeom>
        </p:spPr>
        <p:txBody>
          <a:bodyPr anchor="t" rtlCol="false" tIns="0" lIns="0" bIns="0" rIns="0">
            <a:spAutoFit/>
          </a:bodyPr>
          <a:lstStyle/>
          <a:p>
            <a:pPr algn="just" marL="842010" indent="-421005" lvl="1">
              <a:lnSpc>
                <a:spcPts val="3978"/>
              </a:lnSpc>
              <a:buFont typeface="Arial"/>
              <a:buChar char="•"/>
            </a:pPr>
            <a:r>
              <a:rPr lang="en-US" sz="3900">
                <a:solidFill>
                  <a:srgbClr val="1C0140"/>
                </a:solidFill>
                <a:latin typeface="Poppins"/>
                <a:ea typeface="Poppins"/>
                <a:cs typeface="Poppins"/>
                <a:sym typeface="Poppins"/>
              </a:rPr>
              <a:t>Tóm lại, với sự đơn giản, dễ triển khai, K - mean sẽ phù hợp với các dữ liệu đơn giản, tách biệt rõ ràng và hiệu quả nhất so với Spectral clustering trong trường hợp dữ liệu lớn, nhưng Spectral Clustering sẽ mạnh hơn trong việc phân cụm dữ liệu phức tạp hoặc có cấu trúc phi tuyến</a:t>
            </a:r>
          </a:p>
        </p:txBody>
      </p:sp>
      <p:grpSp>
        <p:nvGrpSpPr>
          <p:cNvPr name="Group 9" id="9"/>
          <p:cNvGrpSpPr/>
          <p:nvPr/>
        </p:nvGrpSpPr>
        <p:grpSpPr>
          <a:xfrm rot="0">
            <a:off x="231584" y="0"/>
            <a:ext cx="17824832" cy="2006879"/>
            <a:chOff x="0" y="0"/>
            <a:chExt cx="4694606" cy="528561"/>
          </a:xfrm>
        </p:grpSpPr>
        <p:sp>
          <p:nvSpPr>
            <p:cNvPr name="Freeform 10" id="10"/>
            <p:cNvSpPr/>
            <p:nvPr/>
          </p:nvSpPr>
          <p:spPr>
            <a:xfrm flipH="false" flipV="false" rot="0">
              <a:off x="0" y="0"/>
              <a:ext cx="4694606" cy="528561"/>
            </a:xfrm>
            <a:custGeom>
              <a:avLst/>
              <a:gdLst/>
              <a:ahLst/>
              <a:cxnLst/>
              <a:rect r="r" b="b" t="t" l="l"/>
              <a:pathLst>
                <a:path h="528561" w="4694606">
                  <a:moveTo>
                    <a:pt x="0" y="0"/>
                  </a:moveTo>
                  <a:lnTo>
                    <a:pt x="4694606" y="0"/>
                  </a:lnTo>
                  <a:lnTo>
                    <a:pt x="4694606" y="528561"/>
                  </a:lnTo>
                  <a:lnTo>
                    <a:pt x="0" y="528561"/>
                  </a:lnTo>
                  <a:close/>
                </a:path>
              </a:pathLst>
            </a:custGeom>
            <a:solidFill>
              <a:srgbClr val="2B59C3">
                <a:alpha val="71765"/>
              </a:srgbClr>
            </a:solidFill>
          </p:spPr>
        </p:sp>
        <p:sp>
          <p:nvSpPr>
            <p:cNvPr name="TextBox 11" id="11"/>
            <p:cNvSpPr txBox="true"/>
            <p:nvPr/>
          </p:nvSpPr>
          <p:spPr>
            <a:xfrm>
              <a:off x="0" y="38100"/>
              <a:ext cx="4694606" cy="490461"/>
            </a:xfrm>
            <a:prstGeom prst="rect">
              <a:avLst/>
            </a:prstGeom>
          </p:spPr>
          <p:txBody>
            <a:bodyPr anchor="ctr" rtlCol="false" tIns="50800" lIns="50800" bIns="50800" rIns="50800"/>
            <a:lstStyle/>
            <a:p>
              <a:pPr algn="l">
                <a:lnSpc>
                  <a:spcPts val="6448"/>
                </a:lnSpc>
              </a:pPr>
              <a:r>
                <a:rPr lang="en-US" sz="6200" b="true">
                  <a:solidFill>
                    <a:srgbClr val="FEFEFE">
                      <a:alpha val="71765"/>
                    </a:srgbClr>
                  </a:solidFill>
                  <a:latin typeface="Poppins Bold"/>
                  <a:ea typeface="Poppins Bold"/>
                  <a:cs typeface="Poppins Bold"/>
                  <a:sym typeface="Poppins Bold"/>
                </a:rPr>
                <a:t>PART 4</a:t>
              </a:r>
            </a:p>
            <a:p>
              <a:pPr algn="l">
                <a:lnSpc>
                  <a:spcPts val="4159"/>
                </a:lnSpc>
              </a:pPr>
            </a:p>
          </p:txBody>
        </p:sp>
      </p:gr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6872140" y="1464854"/>
            <a:ext cx="2549517" cy="2585062"/>
          </a:xfrm>
          <a:custGeom>
            <a:avLst/>
            <a:gdLst/>
            <a:ahLst/>
            <a:cxnLst/>
            <a:rect r="r" b="b" t="t" l="l"/>
            <a:pathLst>
              <a:path h="2585062" w="2549517">
                <a:moveTo>
                  <a:pt x="0" y="0"/>
                </a:moveTo>
                <a:lnTo>
                  <a:pt x="2549517" y="0"/>
                </a:lnTo>
                <a:lnTo>
                  <a:pt x="2549517" y="2585062"/>
                </a:lnTo>
                <a:lnTo>
                  <a:pt x="0" y="2585062"/>
                </a:lnTo>
                <a:lnTo>
                  <a:pt x="0" y="0"/>
                </a:lnTo>
                <a:close/>
              </a:path>
            </a:pathLst>
          </a:custGeom>
          <a:blipFill>
            <a:blip r:embed="rId3">
              <a:alphaModFix amt="71000"/>
            </a:blip>
            <a:stretch>
              <a:fillRect l="0" t="0" r="0" b="0"/>
            </a:stretch>
          </a:blipFill>
        </p:spPr>
      </p:sp>
      <p:sp>
        <p:nvSpPr>
          <p:cNvPr name="Freeform 4" id="4"/>
          <p:cNvSpPr/>
          <p:nvPr/>
        </p:nvSpPr>
        <p:spPr>
          <a:xfrm flipH="false" flipV="false" rot="0">
            <a:off x="-390204" y="8950469"/>
            <a:ext cx="2549517" cy="2585062"/>
          </a:xfrm>
          <a:custGeom>
            <a:avLst/>
            <a:gdLst/>
            <a:ahLst/>
            <a:cxnLst/>
            <a:rect r="r" b="b" t="t" l="l"/>
            <a:pathLst>
              <a:path h="2585062" w="2549517">
                <a:moveTo>
                  <a:pt x="0" y="0"/>
                </a:moveTo>
                <a:lnTo>
                  <a:pt x="2549517" y="0"/>
                </a:lnTo>
                <a:lnTo>
                  <a:pt x="2549517" y="2585062"/>
                </a:lnTo>
                <a:lnTo>
                  <a:pt x="0" y="2585062"/>
                </a:lnTo>
                <a:lnTo>
                  <a:pt x="0" y="0"/>
                </a:lnTo>
                <a:close/>
              </a:path>
            </a:pathLst>
          </a:custGeom>
          <a:blipFill>
            <a:blip r:embed="rId3">
              <a:alphaModFix amt="71000"/>
            </a:blip>
            <a:stretch>
              <a:fillRect l="0" t="0" r="0" b="0"/>
            </a:stretch>
          </a:blipFill>
        </p:spPr>
      </p:sp>
      <p:sp>
        <p:nvSpPr>
          <p:cNvPr name="TextBox 5" id="5"/>
          <p:cNvSpPr txBox="true"/>
          <p:nvPr/>
        </p:nvSpPr>
        <p:spPr>
          <a:xfrm rot="0">
            <a:off x="231584" y="2453538"/>
            <a:ext cx="10939165" cy="645795"/>
          </a:xfrm>
          <a:prstGeom prst="rect">
            <a:avLst/>
          </a:prstGeom>
        </p:spPr>
        <p:txBody>
          <a:bodyPr anchor="t" rtlCol="false" tIns="0" lIns="0" bIns="0" rIns="0">
            <a:spAutoFit/>
          </a:bodyPr>
          <a:lstStyle/>
          <a:p>
            <a:pPr algn="just">
              <a:lnSpc>
                <a:spcPts val="4590"/>
              </a:lnSpc>
              <a:spcBef>
                <a:spcPct val="0"/>
              </a:spcBef>
            </a:pPr>
            <a:r>
              <a:rPr lang="en-US" b="true" sz="4500">
                <a:solidFill>
                  <a:srgbClr val="000000"/>
                </a:solidFill>
                <a:latin typeface="Poppins Bold"/>
                <a:ea typeface="Poppins Bold"/>
                <a:cs typeface="Poppins Bold"/>
                <a:sym typeface="Poppins Bold"/>
              </a:rPr>
              <a:t>II. So sánh với Hierarchical clustering </a:t>
            </a:r>
          </a:p>
        </p:txBody>
      </p:sp>
      <p:sp>
        <p:nvSpPr>
          <p:cNvPr name="TextBox 6" id="6"/>
          <p:cNvSpPr txBox="true"/>
          <p:nvPr/>
        </p:nvSpPr>
        <p:spPr>
          <a:xfrm rot="0">
            <a:off x="0" y="3734586"/>
            <a:ext cx="17312589" cy="2079879"/>
          </a:xfrm>
          <a:prstGeom prst="rect">
            <a:avLst/>
          </a:prstGeom>
        </p:spPr>
        <p:txBody>
          <a:bodyPr anchor="t" rtlCol="false" tIns="0" lIns="0" bIns="0" rIns="0">
            <a:spAutoFit/>
          </a:bodyPr>
          <a:lstStyle/>
          <a:p>
            <a:pPr algn="just" marL="842010" indent="-421005" lvl="1">
              <a:lnSpc>
                <a:spcPts val="3978"/>
              </a:lnSpc>
              <a:buFont typeface="Arial"/>
              <a:buChar char="•"/>
            </a:pPr>
            <a:r>
              <a:rPr lang="en-US" sz="3900">
                <a:solidFill>
                  <a:srgbClr val="000000"/>
                </a:solidFill>
                <a:latin typeface="Poppins"/>
                <a:ea typeface="Poppins"/>
                <a:cs typeface="Poppins"/>
                <a:sym typeface="Poppins"/>
              </a:rPr>
              <a:t>Khác hoàn toàn với Spectral clustering, Hierarchical clustering xây dựng cây phân cấp (dendrogram) để biểu diễn mối quan hệ tương đồng giữa các điểm dữ liệu, sử dụng việc phân chia và hợp cụm để tạo ra các cụm dữ liệu có đặc điểm tương đồng</a:t>
            </a:r>
          </a:p>
        </p:txBody>
      </p:sp>
      <p:sp>
        <p:nvSpPr>
          <p:cNvPr name="TextBox 7" id="7"/>
          <p:cNvSpPr txBox="true"/>
          <p:nvPr/>
        </p:nvSpPr>
        <p:spPr>
          <a:xfrm rot="0">
            <a:off x="-55007" y="6452640"/>
            <a:ext cx="17314307" cy="2079879"/>
          </a:xfrm>
          <a:prstGeom prst="rect">
            <a:avLst/>
          </a:prstGeom>
        </p:spPr>
        <p:txBody>
          <a:bodyPr anchor="t" rtlCol="false" tIns="0" lIns="0" bIns="0" rIns="0">
            <a:spAutoFit/>
          </a:bodyPr>
          <a:lstStyle/>
          <a:p>
            <a:pPr algn="just" marL="842010" indent="-421005" lvl="1">
              <a:lnSpc>
                <a:spcPts val="3978"/>
              </a:lnSpc>
              <a:buFont typeface="Arial"/>
              <a:buChar char="•"/>
            </a:pPr>
            <a:r>
              <a:rPr lang="en-US" sz="3900">
                <a:solidFill>
                  <a:srgbClr val="000000"/>
                </a:solidFill>
                <a:latin typeface="Poppins"/>
                <a:ea typeface="Poppins"/>
                <a:cs typeface="Poppins"/>
                <a:sym typeface="Poppins"/>
              </a:rPr>
              <a:t>Vì có khả năng đánh giá hiệu quả của việc hợp cụm lại với nhau và tự động dừng, Hierarchical clustering có thể không cần khai báo trước số cụm cần chia và hình dạng của cụm không giả định trước </a:t>
            </a:r>
          </a:p>
        </p:txBody>
      </p:sp>
      <p:grpSp>
        <p:nvGrpSpPr>
          <p:cNvPr name="Group 8" id="8"/>
          <p:cNvGrpSpPr/>
          <p:nvPr/>
        </p:nvGrpSpPr>
        <p:grpSpPr>
          <a:xfrm rot="0">
            <a:off x="231584" y="0"/>
            <a:ext cx="17824832" cy="2006879"/>
            <a:chOff x="0" y="0"/>
            <a:chExt cx="4694606" cy="528561"/>
          </a:xfrm>
        </p:grpSpPr>
        <p:sp>
          <p:nvSpPr>
            <p:cNvPr name="Freeform 9" id="9"/>
            <p:cNvSpPr/>
            <p:nvPr/>
          </p:nvSpPr>
          <p:spPr>
            <a:xfrm flipH="false" flipV="false" rot="0">
              <a:off x="0" y="0"/>
              <a:ext cx="4694606" cy="528561"/>
            </a:xfrm>
            <a:custGeom>
              <a:avLst/>
              <a:gdLst/>
              <a:ahLst/>
              <a:cxnLst/>
              <a:rect r="r" b="b" t="t" l="l"/>
              <a:pathLst>
                <a:path h="528561" w="4694606">
                  <a:moveTo>
                    <a:pt x="0" y="0"/>
                  </a:moveTo>
                  <a:lnTo>
                    <a:pt x="4694606" y="0"/>
                  </a:lnTo>
                  <a:lnTo>
                    <a:pt x="4694606" y="528561"/>
                  </a:lnTo>
                  <a:lnTo>
                    <a:pt x="0" y="528561"/>
                  </a:lnTo>
                  <a:close/>
                </a:path>
              </a:pathLst>
            </a:custGeom>
            <a:solidFill>
              <a:srgbClr val="2B59C3">
                <a:alpha val="71765"/>
              </a:srgbClr>
            </a:solidFill>
          </p:spPr>
        </p:sp>
        <p:sp>
          <p:nvSpPr>
            <p:cNvPr name="TextBox 10" id="10"/>
            <p:cNvSpPr txBox="true"/>
            <p:nvPr/>
          </p:nvSpPr>
          <p:spPr>
            <a:xfrm>
              <a:off x="0" y="38100"/>
              <a:ext cx="4694606" cy="490461"/>
            </a:xfrm>
            <a:prstGeom prst="rect">
              <a:avLst/>
            </a:prstGeom>
          </p:spPr>
          <p:txBody>
            <a:bodyPr anchor="ctr" rtlCol="false" tIns="50800" lIns="50800" bIns="50800" rIns="50800"/>
            <a:lstStyle/>
            <a:p>
              <a:pPr algn="l">
                <a:lnSpc>
                  <a:spcPts val="6448"/>
                </a:lnSpc>
              </a:pPr>
              <a:r>
                <a:rPr lang="en-US" sz="6200" b="true">
                  <a:solidFill>
                    <a:srgbClr val="FEFEFE">
                      <a:alpha val="71765"/>
                    </a:srgbClr>
                  </a:solidFill>
                  <a:latin typeface="Poppins Bold"/>
                  <a:ea typeface="Poppins Bold"/>
                  <a:cs typeface="Poppins Bold"/>
                  <a:sym typeface="Poppins Bold"/>
                </a:rPr>
                <a:t>PART 4</a:t>
              </a:r>
            </a:p>
            <a:p>
              <a:pPr algn="l">
                <a:lnSpc>
                  <a:spcPts val="4159"/>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7154126" cy="2191512"/>
            <a:chOff x="0" y="0"/>
            <a:chExt cx="4517959" cy="577188"/>
          </a:xfrm>
        </p:grpSpPr>
        <p:sp>
          <p:nvSpPr>
            <p:cNvPr name="Freeform 5" id="5"/>
            <p:cNvSpPr/>
            <p:nvPr/>
          </p:nvSpPr>
          <p:spPr>
            <a:xfrm flipH="false" flipV="false" rot="0">
              <a:off x="0" y="0"/>
              <a:ext cx="4517959" cy="577188"/>
            </a:xfrm>
            <a:custGeom>
              <a:avLst/>
              <a:gdLst/>
              <a:ahLst/>
              <a:cxnLst/>
              <a:rect r="r" b="b" t="t" l="l"/>
              <a:pathLst>
                <a:path h="577188" w="4517959">
                  <a:moveTo>
                    <a:pt x="0" y="0"/>
                  </a:moveTo>
                  <a:lnTo>
                    <a:pt x="4517959" y="0"/>
                  </a:lnTo>
                  <a:lnTo>
                    <a:pt x="4517959" y="577188"/>
                  </a:lnTo>
                  <a:lnTo>
                    <a:pt x="0" y="577188"/>
                  </a:lnTo>
                  <a:close/>
                </a:path>
              </a:pathLst>
            </a:custGeom>
            <a:solidFill>
              <a:srgbClr val="2B59C3">
                <a:alpha val="71765"/>
              </a:srgbClr>
            </a:solidFill>
          </p:spPr>
        </p:sp>
        <p:sp>
          <p:nvSpPr>
            <p:cNvPr name="TextBox 6" id="6"/>
            <p:cNvSpPr txBox="true"/>
            <p:nvPr/>
          </p:nvSpPr>
          <p:spPr>
            <a:xfrm>
              <a:off x="0" y="28575"/>
              <a:ext cx="4517959" cy="548613"/>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8" id="8"/>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9798951" y="2637441"/>
            <a:ext cx="6530938" cy="3976011"/>
          </a:xfrm>
          <a:custGeom>
            <a:avLst/>
            <a:gdLst/>
            <a:ahLst/>
            <a:cxnLst/>
            <a:rect r="r" b="b" t="t" l="l"/>
            <a:pathLst>
              <a:path h="3976011" w="6530938">
                <a:moveTo>
                  <a:pt x="0" y="0"/>
                </a:moveTo>
                <a:lnTo>
                  <a:pt x="6530938" y="0"/>
                </a:lnTo>
                <a:lnTo>
                  <a:pt x="6530938" y="3976011"/>
                </a:lnTo>
                <a:lnTo>
                  <a:pt x="0" y="3976011"/>
                </a:lnTo>
                <a:lnTo>
                  <a:pt x="0" y="0"/>
                </a:lnTo>
                <a:close/>
              </a:path>
            </a:pathLst>
          </a:custGeom>
          <a:blipFill>
            <a:blip r:embed="rId6"/>
            <a:stretch>
              <a:fillRect l="0" t="0" r="0" b="0"/>
            </a:stretch>
          </a:blipFill>
        </p:spPr>
      </p:sp>
      <p:sp>
        <p:nvSpPr>
          <p:cNvPr name="Freeform 10" id="10"/>
          <p:cNvSpPr/>
          <p:nvPr/>
        </p:nvSpPr>
        <p:spPr>
          <a:xfrm flipH="false" flipV="false" rot="0">
            <a:off x="9227249" y="6763095"/>
            <a:ext cx="8411370" cy="3332807"/>
          </a:xfrm>
          <a:custGeom>
            <a:avLst/>
            <a:gdLst/>
            <a:ahLst/>
            <a:cxnLst/>
            <a:rect r="r" b="b" t="t" l="l"/>
            <a:pathLst>
              <a:path h="3332807" w="8411370">
                <a:moveTo>
                  <a:pt x="0" y="0"/>
                </a:moveTo>
                <a:lnTo>
                  <a:pt x="8411371" y="0"/>
                </a:lnTo>
                <a:lnTo>
                  <a:pt x="8411371" y="3332807"/>
                </a:lnTo>
                <a:lnTo>
                  <a:pt x="0" y="3332807"/>
                </a:lnTo>
                <a:lnTo>
                  <a:pt x="0" y="0"/>
                </a:lnTo>
                <a:close/>
              </a:path>
            </a:pathLst>
          </a:custGeom>
          <a:blipFill>
            <a:blip r:embed="rId7"/>
            <a:stretch>
              <a:fillRect l="0" t="0" r="0" b="0"/>
            </a:stretch>
          </a:blipFill>
        </p:spPr>
      </p:sp>
      <p:sp>
        <p:nvSpPr>
          <p:cNvPr name="TextBox 11" id="11"/>
          <p:cNvSpPr txBox="true"/>
          <p:nvPr/>
        </p:nvSpPr>
        <p:spPr>
          <a:xfrm rot="0">
            <a:off x="1028700" y="594014"/>
            <a:ext cx="16230600"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1 : Tổng quan về Clustering :</a:t>
            </a:r>
          </a:p>
        </p:txBody>
      </p:sp>
      <p:sp>
        <p:nvSpPr>
          <p:cNvPr name="TextBox 12" id="12"/>
          <p:cNvSpPr txBox="true"/>
          <p:nvPr/>
        </p:nvSpPr>
        <p:spPr>
          <a:xfrm rot="0">
            <a:off x="413273" y="2660296"/>
            <a:ext cx="8533924" cy="7634097"/>
          </a:xfrm>
          <a:prstGeom prst="rect">
            <a:avLst/>
          </a:prstGeom>
        </p:spPr>
        <p:txBody>
          <a:bodyPr anchor="t" rtlCol="false" tIns="0" lIns="0" bIns="0" rIns="0">
            <a:spAutoFit/>
          </a:bodyPr>
          <a:lstStyle/>
          <a:p>
            <a:pPr algn="l">
              <a:lnSpc>
                <a:spcPts val="4284"/>
              </a:lnSpc>
            </a:pPr>
            <a:r>
              <a:rPr lang="en-US" sz="3600" i="true" b="true">
                <a:solidFill>
                  <a:srgbClr val="063050"/>
                </a:solidFill>
                <a:latin typeface="Poppins Bold Italics"/>
                <a:ea typeface="Poppins Bold Italics"/>
                <a:cs typeface="Poppins Bold Italics"/>
                <a:sym typeface="Poppins Bold Italics"/>
              </a:rPr>
              <a:t>* Các phương pháp clustering :</a:t>
            </a:r>
          </a:p>
          <a:p>
            <a:pPr algn="l">
              <a:lnSpc>
                <a:spcPts val="4284"/>
              </a:lnSpc>
            </a:pPr>
            <a:r>
              <a:rPr lang="en-US" sz="3600" b="true">
                <a:solidFill>
                  <a:srgbClr val="063050"/>
                </a:solidFill>
                <a:latin typeface="Poppins Bold"/>
                <a:ea typeface="Poppins Bold"/>
                <a:cs typeface="Poppins Bold"/>
                <a:sym typeface="Poppins Bold"/>
              </a:rPr>
              <a:t>- Phân hoạch (partitioning) </a:t>
            </a:r>
            <a:r>
              <a:rPr lang="en-US" sz="3600">
                <a:solidFill>
                  <a:srgbClr val="063050"/>
                </a:solidFill>
                <a:latin typeface="Poppins"/>
                <a:ea typeface="Poppins"/>
                <a:cs typeface="Poppins"/>
                <a:sym typeface="Poppins"/>
              </a:rPr>
              <a:t>: phân hoạch tập dữ liệu n phần tử thành k cụm</a:t>
            </a:r>
          </a:p>
          <a:p>
            <a:pPr algn="l">
              <a:lnSpc>
                <a:spcPts val="4284"/>
              </a:lnSpc>
            </a:pPr>
            <a:r>
              <a:rPr lang="en-US" sz="3600">
                <a:solidFill>
                  <a:srgbClr val="063050"/>
                </a:solidFill>
                <a:latin typeface="Poppins"/>
                <a:ea typeface="Poppins"/>
                <a:cs typeface="Poppins"/>
                <a:sym typeface="Poppins"/>
              </a:rPr>
              <a:t>Vd : Kmeans, Fuzzy C-mean,…</a:t>
            </a:r>
          </a:p>
          <a:p>
            <a:pPr algn="l">
              <a:lnSpc>
                <a:spcPts val="4284"/>
              </a:lnSpc>
            </a:pPr>
            <a:r>
              <a:rPr lang="en-US" sz="3600" b="true">
                <a:solidFill>
                  <a:srgbClr val="063050"/>
                </a:solidFill>
                <a:latin typeface="Poppins Bold"/>
                <a:ea typeface="Poppins Bold"/>
                <a:cs typeface="Poppins Bold"/>
                <a:sym typeface="Poppins Bold"/>
              </a:rPr>
              <a:t>- Phân cấp.(hierarchical):</a:t>
            </a:r>
            <a:r>
              <a:rPr lang="en-US" sz="3600">
                <a:solidFill>
                  <a:srgbClr val="063050"/>
                </a:solidFill>
                <a:latin typeface="Poppins"/>
                <a:ea typeface="Poppins"/>
                <a:cs typeface="Poppins"/>
                <a:sym typeface="Poppins"/>
              </a:rPr>
              <a:t> xây dựng các phân cấp các cụm trên cơ sở các đối tượng dữ liệu đang xem xét. </a:t>
            </a:r>
          </a:p>
          <a:p>
            <a:pPr algn="l">
              <a:lnSpc>
                <a:spcPts val="4284"/>
              </a:lnSpc>
            </a:pPr>
            <a:r>
              <a:rPr lang="en-US" sz="3600">
                <a:solidFill>
                  <a:srgbClr val="063050"/>
                </a:solidFill>
                <a:latin typeface="Poppins"/>
                <a:ea typeface="Poppins"/>
                <a:cs typeface="Poppins"/>
                <a:sym typeface="Poppins"/>
              </a:rPr>
              <a:t>Vd : AGNES(Agglomerative NESting), DIANA (Divisive ANAlysis), …</a:t>
            </a:r>
          </a:p>
          <a:p>
            <a:pPr algn="l">
              <a:lnSpc>
                <a:spcPts val="4284"/>
              </a:lnSpc>
            </a:pPr>
            <a:r>
              <a:rPr lang="en-US" sz="3600" b="true">
                <a:solidFill>
                  <a:srgbClr val="063050"/>
                </a:solidFill>
                <a:latin typeface="Poppins Bold"/>
                <a:ea typeface="Poppins Bold"/>
                <a:cs typeface="Poppins Bold"/>
                <a:sym typeface="Poppins Bold"/>
              </a:rPr>
              <a:t>- Spectral Clustering :</a:t>
            </a:r>
            <a:r>
              <a:rPr lang="en-US" sz="3600">
                <a:solidFill>
                  <a:srgbClr val="063050"/>
                </a:solidFill>
                <a:latin typeface="Poppins"/>
                <a:ea typeface="Poppins"/>
                <a:cs typeface="Poppins"/>
                <a:sym typeface="Poppins"/>
              </a:rPr>
              <a:t> Phân cụm dựa trên đồ thị.</a:t>
            </a:r>
          </a:p>
          <a:p>
            <a:pPr algn="l">
              <a:lnSpc>
                <a:spcPts val="4284"/>
              </a:lnSpc>
            </a:pPr>
            <a:r>
              <a:rPr lang="en-US" sz="3600">
                <a:solidFill>
                  <a:srgbClr val="063050"/>
                </a:solidFill>
                <a:latin typeface="Poppins"/>
                <a:ea typeface="Poppins"/>
                <a:cs typeface="Poppins"/>
                <a:sym typeface="Poppins"/>
              </a:rPr>
              <a:t>…</a:t>
            </a:r>
          </a:p>
          <a:p>
            <a:pPr algn="l">
              <a:lnSpc>
                <a:spcPts val="4284"/>
              </a:lnSpc>
            </a:pP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6705897" y="1234299"/>
            <a:ext cx="2232436" cy="2263560"/>
          </a:xfrm>
          <a:custGeom>
            <a:avLst/>
            <a:gdLst/>
            <a:ahLst/>
            <a:cxnLst/>
            <a:rect r="r" b="b" t="t" l="l"/>
            <a:pathLst>
              <a:path h="2263560" w="2232436">
                <a:moveTo>
                  <a:pt x="0" y="0"/>
                </a:moveTo>
                <a:lnTo>
                  <a:pt x="2232435" y="0"/>
                </a:lnTo>
                <a:lnTo>
                  <a:pt x="2232435" y="2263560"/>
                </a:lnTo>
                <a:lnTo>
                  <a:pt x="0" y="2263560"/>
                </a:lnTo>
                <a:lnTo>
                  <a:pt x="0" y="0"/>
                </a:lnTo>
                <a:close/>
              </a:path>
            </a:pathLst>
          </a:custGeom>
          <a:blipFill>
            <a:blip r:embed="rId3">
              <a:alphaModFix amt="71000"/>
            </a:blip>
            <a:stretch>
              <a:fillRect l="0" t="0" r="0" b="0"/>
            </a:stretch>
          </a:blipFill>
        </p:spPr>
      </p:sp>
      <p:sp>
        <p:nvSpPr>
          <p:cNvPr name="Freeform 4" id="4"/>
          <p:cNvSpPr/>
          <p:nvPr/>
        </p:nvSpPr>
        <p:spPr>
          <a:xfrm flipH="false" flipV="false" rot="0">
            <a:off x="692011" y="6047021"/>
            <a:ext cx="2232436" cy="2263560"/>
          </a:xfrm>
          <a:custGeom>
            <a:avLst/>
            <a:gdLst/>
            <a:ahLst/>
            <a:cxnLst/>
            <a:rect r="r" b="b" t="t" l="l"/>
            <a:pathLst>
              <a:path h="2263560" w="2232436">
                <a:moveTo>
                  <a:pt x="0" y="0"/>
                </a:moveTo>
                <a:lnTo>
                  <a:pt x="2232436" y="0"/>
                </a:lnTo>
                <a:lnTo>
                  <a:pt x="2232436" y="2263560"/>
                </a:lnTo>
                <a:lnTo>
                  <a:pt x="0" y="2263560"/>
                </a:lnTo>
                <a:lnTo>
                  <a:pt x="0" y="0"/>
                </a:lnTo>
                <a:close/>
              </a:path>
            </a:pathLst>
          </a:custGeom>
          <a:blipFill>
            <a:blip r:embed="rId3">
              <a:alphaModFix amt="71000"/>
            </a:blip>
            <a:stretch>
              <a:fillRect l="0" t="0" r="0" b="0"/>
            </a:stretch>
          </a:blipFill>
        </p:spPr>
      </p:sp>
      <p:sp>
        <p:nvSpPr>
          <p:cNvPr name="TextBox 5" id="5"/>
          <p:cNvSpPr txBox="true"/>
          <p:nvPr/>
        </p:nvSpPr>
        <p:spPr>
          <a:xfrm rot="0">
            <a:off x="0" y="6113696"/>
            <a:ext cx="18288000" cy="2041779"/>
          </a:xfrm>
          <a:prstGeom prst="rect">
            <a:avLst/>
          </a:prstGeom>
        </p:spPr>
        <p:txBody>
          <a:bodyPr anchor="t" rtlCol="false" tIns="0" lIns="0" bIns="0" rIns="0">
            <a:spAutoFit/>
          </a:bodyPr>
          <a:lstStyle/>
          <a:p>
            <a:pPr algn="l" marL="842010" indent="-421005" lvl="1">
              <a:lnSpc>
                <a:spcPts val="3978"/>
              </a:lnSpc>
              <a:buFont typeface="Arial"/>
              <a:buChar char="•"/>
            </a:pPr>
            <a:r>
              <a:rPr lang="en-US" sz="3900">
                <a:solidFill>
                  <a:srgbClr val="1C0140"/>
                </a:solidFill>
                <a:latin typeface="Cabin"/>
                <a:ea typeface="Cabin"/>
                <a:cs typeface="Cabin"/>
                <a:sym typeface="Cabin"/>
              </a:rPr>
              <a:t>Trong một Dendogram, một điểm không thể thuộc về hai cụm khác nhau trong cùng một thời điểm. Vì thế khi dữ liệu chồng lấn lên nhau, Hierarchical clustering sẽ không xử lí được, trong khi Spectral clustering vẫn có thể phân cụm được và với các dữ liệu phi tuyến có độ nhiễu, Spectral clustering cho kết quả tốt hơn</a:t>
            </a:r>
          </a:p>
        </p:txBody>
      </p:sp>
      <p:sp>
        <p:nvSpPr>
          <p:cNvPr name="TextBox 6" id="6"/>
          <p:cNvSpPr txBox="true"/>
          <p:nvPr/>
        </p:nvSpPr>
        <p:spPr>
          <a:xfrm rot="0">
            <a:off x="231584" y="2748886"/>
            <a:ext cx="17312589" cy="2584704"/>
          </a:xfrm>
          <a:prstGeom prst="rect">
            <a:avLst/>
          </a:prstGeom>
        </p:spPr>
        <p:txBody>
          <a:bodyPr anchor="t" rtlCol="false" tIns="0" lIns="0" bIns="0" rIns="0">
            <a:spAutoFit/>
          </a:bodyPr>
          <a:lstStyle/>
          <a:p>
            <a:pPr algn="just" marL="842010" indent="-421005" lvl="1">
              <a:lnSpc>
                <a:spcPts val="3978"/>
              </a:lnSpc>
              <a:buFont typeface="Arial"/>
              <a:buChar char="•"/>
            </a:pPr>
            <a:r>
              <a:rPr lang="en-US" sz="3900">
                <a:solidFill>
                  <a:srgbClr val="000000"/>
                </a:solidFill>
                <a:latin typeface="Poppins"/>
                <a:ea typeface="Poppins"/>
                <a:cs typeface="Poppins"/>
                <a:sym typeface="Poppins"/>
              </a:rPr>
              <a:t>Cây phân cấp (Dendogram) biểu diễn trực quan mối quan hệ giữa các nhánh với nhau, nên Hierarchical clustering sẽ phát hiện tốt các dữ liệu có tính phân cấp và Hierarchical clustering chỉ ra được mối quan hệ giữa các cụm, điều này Spectral clustering không làm được</a:t>
            </a:r>
          </a:p>
        </p:txBody>
      </p:sp>
      <p:grpSp>
        <p:nvGrpSpPr>
          <p:cNvPr name="Group 7" id="7"/>
          <p:cNvGrpSpPr/>
          <p:nvPr/>
        </p:nvGrpSpPr>
        <p:grpSpPr>
          <a:xfrm rot="0">
            <a:off x="231584" y="0"/>
            <a:ext cx="17824832" cy="2006879"/>
            <a:chOff x="0" y="0"/>
            <a:chExt cx="4694606" cy="528561"/>
          </a:xfrm>
        </p:grpSpPr>
        <p:sp>
          <p:nvSpPr>
            <p:cNvPr name="Freeform 8" id="8"/>
            <p:cNvSpPr/>
            <p:nvPr/>
          </p:nvSpPr>
          <p:spPr>
            <a:xfrm flipH="false" flipV="false" rot="0">
              <a:off x="0" y="0"/>
              <a:ext cx="4694606" cy="528561"/>
            </a:xfrm>
            <a:custGeom>
              <a:avLst/>
              <a:gdLst/>
              <a:ahLst/>
              <a:cxnLst/>
              <a:rect r="r" b="b" t="t" l="l"/>
              <a:pathLst>
                <a:path h="528561" w="4694606">
                  <a:moveTo>
                    <a:pt x="0" y="0"/>
                  </a:moveTo>
                  <a:lnTo>
                    <a:pt x="4694606" y="0"/>
                  </a:lnTo>
                  <a:lnTo>
                    <a:pt x="4694606" y="528561"/>
                  </a:lnTo>
                  <a:lnTo>
                    <a:pt x="0" y="528561"/>
                  </a:lnTo>
                  <a:close/>
                </a:path>
              </a:pathLst>
            </a:custGeom>
            <a:solidFill>
              <a:srgbClr val="2B59C3">
                <a:alpha val="71765"/>
              </a:srgbClr>
            </a:solidFill>
          </p:spPr>
        </p:sp>
        <p:sp>
          <p:nvSpPr>
            <p:cNvPr name="TextBox 9" id="9"/>
            <p:cNvSpPr txBox="true"/>
            <p:nvPr/>
          </p:nvSpPr>
          <p:spPr>
            <a:xfrm>
              <a:off x="0" y="38100"/>
              <a:ext cx="4694606" cy="490461"/>
            </a:xfrm>
            <a:prstGeom prst="rect">
              <a:avLst/>
            </a:prstGeom>
          </p:spPr>
          <p:txBody>
            <a:bodyPr anchor="ctr" rtlCol="false" tIns="50800" lIns="50800" bIns="50800" rIns="50800"/>
            <a:lstStyle/>
            <a:p>
              <a:pPr algn="l">
                <a:lnSpc>
                  <a:spcPts val="6448"/>
                </a:lnSpc>
              </a:pPr>
              <a:r>
                <a:rPr lang="en-US" sz="6200" b="true">
                  <a:solidFill>
                    <a:srgbClr val="FEFEFE">
                      <a:alpha val="71765"/>
                    </a:srgbClr>
                  </a:solidFill>
                  <a:latin typeface="Poppins Bold"/>
                  <a:ea typeface="Poppins Bold"/>
                  <a:cs typeface="Poppins Bold"/>
                  <a:sym typeface="Poppins Bold"/>
                </a:rPr>
                <a:t>PART 4</a:t>
              </a:r>
            </a:p>
            <a:p>
              <a:pPr algn="l">
                <a:lnSpc>
                  <a:spcPts val="4159"/>
                </a:lnSpc>
              </a:pPr>
            </a:p>
          </p:txBody>
        </p:sp>
      </p:gr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231584" y="5508183"/>
            <a:ext cx="17748870" cy="2399919"/>
          </a:xfrm>
          <a:prstGeom prst="rect">
            <a:avLst/>
          </a:prstGeom>
        </p:spPr>
        <p:txBody>
          <a:bodyPr anchor="t" rtlCol="false" tIns="0" lIns="0" bIns="0" rIns="0">
            <a:spAutoFit/>
          </a:bodyPr>
          <a:lstStyle/>
          <a:p>
            <a:pPr algn="just" marL="842010" indent="-421005" lvl="1">
              <a:lnSpc>
                <a:spcPts val="4758"/>
              </a:lnSpc>
              <a:buFont typeface="Arial"/>
              <a:buChar char="•"/>
            </a:pPr>
            <a:r>
              <a:rPr lang="en-US" sz="3900">
                <a:solidFill>
                  <a:srgbClr val="1C0140"/>
                </a:solidFill>
                <a:latin typeface="Cabin"/>
                <a:ea typeface="Cabin"/>
                <a:cs typeface="Cabin"/>
                <a:sym typeface="Cabin"/>
              </a:rPr>
              <a:t>- Tóm lại, khi áp dụng với các tập dữ liệu có cấu trúc phức tạp như phi tuyến, phân cấp, Spectral clustering sẽ tốt hơn. Nếu muốn thấy rõ mối quan hệ giữa các cụm dữ liệu thì dùng Hierarchical clustering, lưu ý Hierarchical clustering dễ bị ảnh hưởng khi dữ liệu bị nhiễu</a:t>
            </a:r>
          </a:p>
        </p:txBody>
      </p:sp>
      <p:sp>
        <p:nvSpPr>
          <p:cNvPr name="TextBox 4" id="4"/>
          <p:cNvSpPr txBox="true"/>
          <p:nvPr/>
        </p:nvSpPr>
        <p:spPr>
          <a:xfrm rot="0">
            <a:off x="0" y="3135644"/>
            <a:ext cx="17559281" cy="1536954"/>
          </a:xfrm>
          <a:prstGeom prst="rect">
            <a:avLst/>
          </a:prstGeom>
        </p:spPr>
        <p:txBody>
          <a:bodyPr anchor="t" rtlCol="false" tIns="0" lIns="0" bIns="0" rIns="0">
            <a:spAutoFit/>
          </a:bodyPr>
          <a:lstStyle/>
          <a:p>
            <a:pPr algn="l" marL="842010" indent="-421005" lvl="1">
              <a:lnSpc>
                <a:spcPts val="3978"/>
              </a:lnSpc>
              <a:buFont typeface="Arial"/>
              <a:buChar char="•"/>
            </a:pPr>
            <a:r>
              <a:rPr lang="en-US" sz="3900">
                <a:solidFill>
                  <a:srgbClr val="1C0140"/>
                </a:solidFill>
                <a:latin typeface="Cabin"/>
                <a:ea typeface="Cabin"/>
                <a:cs typeface="Cabin"/>
                <a:sym typeface="Cabin"/>
              </a:rPr>
              <a:t> Độ phức tạp của Hierarchical clustering từ O(n ^ 2 logn) đến O(n ^ 3), nên hoàn toàn không phù hợp với dữ liệu lớn, trong khi Spectral clustering khó áp dụng trực tiếp với dữ liệu nhưng vẫn có dùng các biến thể để tăng tốc</a:t>
            </a:r>
          </a:p>
        </p:txBody>
      </p:sp>
      <p:grpSp>
        <p:nvGrpSpPr>
          <p:cNvPr name="Group 5" id="5"/>
          <p:cNvGrpSpPr/>
          <p:nvPr/>
        </p:nvGrpSpPr>
        <p:grpSpPr>
          <a:xfrm rot="0">
            <a:off x="231584" y="0"/>
            <a:ext cx="17824832" cy="2006879"/>
            <a:chOff x="0" y="0"/>
            <a:chExt cx="4694606" cy="528561"/>
          </a:xfrm>
        </p:grpSpPr>
        <p:sp>
          <p:nvSpPr>
            <p:cNvPr name="Freeform 6" id="6"/>
            <p:cNvSpPr/>
            <p:nvPr/>
          </p:nvSpPr>
          <p:spPr>
            <a:xfrm flipH="false" flipV="false" rot="0">
              <a:off x="0" y="0"/>
              <a:ext cx="4694606" cy="528561"/>
            </a:xfrm>
            <a:custGeom>
              <a:avLst/>
              <a:gdLst/>
              <a:ahLst/>
              <a:cxnLst/>
              <a:rect r="r" b="b" t="t" l="l"/>
              <a:pathLst>
                <a:path h="528561" w="4694606">
                  <a:moveTo>
                    <a:pt x="0" y="0"/>
                  </a:moveTo>
                  <a:lnTo>
                    <a:pt x="4694606" y="0"/>
                  </a:lnTo>
                  <a:lnTo>
                    <a:pt x="4694606" y="528561"/>
                  </a:lnTo>
                  <a:lnTo>
                    <a:pt x="0" y="528561"/>
                  </a:lnTo>
                  <a:close/>
                </a:path>
              </a:pathLst>
            </a:custGeom>
            <a:solidFill>
              <a:srgbClr val="2B59C3">
                <a:alpha val="71765"/>
              </a:srgbClr>
            </a:solidFill>
          </p:spPr>
        </p:sp>
        <p:sp>
          <p:nvSpPr>
            <p:cNvPr name="TextBox 7" id="7"/>
            <p:cNvSpPr txBox="true"/>
            <p:nvPr/>
          </p:nvSpPr>
          <p:spPr>
            <a:xfrm>
              <a:off x="0" y="38100"/>
              <a:ext cx="4694606" cy="490461"/>
            </a:xfrm>
            <a:prstGeom prst="rect">
              <a:avLst/>
            </a:prstGeom>
          </p:spPr>
          <p:txBody>
            <a:bodyPr anchor="ctr" rtlCol="false" tIns="50800" lIns="50800" bIns="50800" rIns="50800"/>
            <a:lstStyle/>
            <a:p>
              <a:pPr algn="l">
                <a:lnSpc>
                  <a:spcPts val="6448"/>
                </a:lnSpc>
              </a:pPr>
              <a:r>
                <a:rPr lang="en-US" sz="6200" b="true">
                  <a:solidFill>
                    <a:srgbClr val="FEFEFE">
                      <a:alpha val="71765"/>
                    </a:srgbClr>
                  </a:solidFill>
                  <a:latin typeface="Poppins Bold"/>
                  <a:ea typeface="Poppins Bold"/>
                  <a:cs typeface="Poppins Bold"/>
                  <a:sym typeface="Poppins Bold"/>
                </a:rPr>
                <a:t>PART 4</a:t>
              </a:r>
            </a:p>
            <a:p>
              <a:pPr algn="l">
                <a:lnSpc>
                  <a:spcPts val="4159"/>
                </a:lnSpc>
              </a:pPr>
            </a:p>
          </p:txBody>
        </p:sp>
      </p:gr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31584" y="0"/>
            <a:ext cx="17824832" cy="2006879"/>
            <a:chOff x="0" y="0"/>
            <a:chExt cx="4694606" cy="528561"/>
          </a:xfrm>
        </p:grpSpPr>
        <p:sp>
          <p:nvSpPr>
            <p:cNvPr name="Freeform 4" id="4"/>
            <p:cNvSpPr/>
            <p:nvPr/>
          </p:nvSpPr>
          <p:spPr>
            <a:xfrm flipH="false" flipV="false" rot="0">
              <a:off x="0" y="0"/>
              <a:ext cx="4694606" cy="528561"/>
            </a:xfrm>
            <a:custGeom>
              <a:avLst/>
              <a:gdLst/>
              <a:ahLst/>
              <a:cxnLst/>
              <a:rect r="r" b="b" t="t" l="l"/>
              <a:pathLst>
                <a:path h="528561" w="4694606">
                  <a:moveTo>
                    <a:pt x="0" y="0"/>
                  </a:moveTo>
                  <a:lnTo>
                    <a:pt x="4694606" y="0"/>
                  </a:lnTo>
                  <a:lnTo>
                    <a:pt x="4694606" y="528561"/>
                  </a:lnTo>
                  <a:lnTo>
                    <a:pt x="0" y="528561"/>
                  </a:lnTo>
                  <a:close/>
                </a:path>
              </a:pathLst>
            </a:custGeom>
            <a:solidFill>
              <a:srgbClr val="2B59C3">
                <a:alpha val="71765"/>
              </a:srgbClr>
            </a:solidFill>
          </p:spPr>
        </p:sp>
        <p:sp>
          <p:nvSpPr>
            <p:cNvPr name="TextBox 5" id="5"/>
            <p:cNvSpPr txBox="true"/>
            <p:nvPr/>
          </p:nvSpPr>
          <p:spPr>
            <a:xfrm>
              <a:off x="0" y="38100"/>
              <a:ext cx="4694606" cy="490461"/>
            </a:xfrm>
            <a:prstGeom prst="rect">
              <a:avLst/>
            </a:prstGeom>
          </p:spPr>
          <p:txBody>
            <a:bodyPr anchor="ctr" rtlCol="false" tIns="50800" lIns="50800" bIns="50800" rIns="50800"/>
            <a:lstStyle/>
            <a:p>
              <a:pPr algn="l">
                <a:lnSpc>
                  <a:spcPts val="6448"/>
                </a:lnSpc>
              </a:pPr>
              <a:r>
                <a:rPr lang="en-US" sz="6200" b="true">
                  <a:solidFill>
                    <a:srgbClr val="FEFEFE">
                      <a:alpha val="71765"/>
                    </a:srgbClr>
                  </a:solidFill>
                  <a:latin typeface="Poppins Bold"/>
                  <a:ea typeface="Poppins Bold"/>
                  <a:cs typeface="Poppins Bold"/>
                  <a:sym typeface="Poppins Bold"/>
                </a:rPr>
                <a:t>PART 4</a:t>
              </a:r>
            </a:p>
            <a:p>
              <a:pPr algn="l">
                <a:lnSpc>
                  <a:spcPts val="4159"/>
                </a:lnSpc>
              </a:pPr>
            </a:p>
          </p:txBody>
        </p:sp>
      </p:grpSp>
      <p:sp>
        <p:nvSpPr>
          <p:cNvPr name="Freeform 6" id="6"/>
          <p:cNvSpPr/>
          <p:nvPr/>
        </p:nvSpPr>
        <p:spPr>
          <a:xfrm flipH="false" flipV="false" rot="0">
            <a:off x="680333" y="2726849"/>
            <a:ext cx="17029795" cy="7560151"/>
          </a:xfrm>
          <a:custGeom>
            <a:avLst/>
            <a:gdLst/>
            <a:ahLst/>
            <a:cxnLst/>
            <a:rect r="r" b="b" t="t" l="l"/>
            <a:pathLst>
              <a:path h="7560151" w="17029795">
                <a:moveTo>
                  <a:pt x="0" y="0"/>
                </a:moveTo>
                <a:lnTo>
                  <a:pt x="17029795" y="0"/>
                </a:lnTo>
                <a:lnTo>
                  <a:pt x="17029795" y="7560151"/>
                </a:lnTo>
                <a:lnTo>
                  <a:pt x="0" y="7560151"/>
                </a:lnTo>
                <a:lnTo>
                  <a:pt x="0" y="0"/>
                </a:lnTo>
                <a:close/>
              </a:path>
            </a:pathLst>
          </a:custGeom>
          <a:blipFill>
            <a:blip r:embed="rId3"/>
            <a:stretch>
              <a:fillRect l="-633" t="0" r="-633" b="-3791"/>
            </a:stretch>
          </a:blipFill>
        </p:spPr>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31584" y="0"/>
            <a:ext cx="17824832" cy="2006879"/>
            <a:chOff x="0" y="0"/>
            <a:chExt cx="4694606" cy="528561"/>
          </a:xfrm>
        </p:grpSpPr>
        <p:sp>
          <p:nvSpPr>
            <p:cNvPr name="Freeform 4" id="4"/>
            <p:cNvSpPr/>
            <p:nvPr/>
          </p:nvSpPr>
          <p:spPr>
            <a:xfrm flipH="false" flipV="false" rot="0">
              <a:off x="0" y="0"/>
              <a:ext cx="4694606" cy="528561"/>
            </a:xfrm>
            <a:custGeom>
              <a:avLst/>
              <a:gdLst/>
              <a:ahLst/>
              <a:cxnLst/>
              <a:rect r="r" b="b" t="t" l="l"/>
              <a:pathLst>
                <a:path h="528561" w="4694606">
                  <a:moveTo>
                    <a:pt x="0" y="0"/>
                  </a:moveTo>
                  <a:lnTo>
                    <a:pt x="4694606" y="0"/>
                  </a:lnTo>
                  <a:lnTo>
                    <a:pt x="4694606" y="528561"/>
                  </a:lnTo>
                  <a:lnTo>
                    <a:pt x="0" y="528561"/>
                  </a:lnTo>
                  <a:close/>
                </a:path>
              </a:pathLst>
            </a:custGeom>
            <a:solidFill>
              <a:srgbClr val="2B59C3">
                <a:alpha val="71765"/>
              </a:srgbClr>
            </a:solidFill>
          </p:spPr>
        </p:sp>
        <p:sp>
          <p:nvSpPr>
            <p:cNvPr name="TextBox 5" id="5"/>
            <p:cNvSpPr txBox="true"/>
            <p:nvPr/>
          </p:nvSpPr>
          <p:spPr>
            <a:xfrm>
              <a:off x="0" y="38100"/>
              <a:ext cx="4694606" cy="490461"/>
            </a:xfrm>
            <a:prstGeom prst="rect">
              <a:avLst/>
            </a:prstGeom>
          </p:spPr>
          <p:txBody>
            <a:bodyPr anchor="ctr" rtlCol="false" tIns="50800" lIns="50800" bIns="50800" rIns="50800"/>
            <a:lstStyle/>
            <a:p>
              <a:pPr algn="l">
                <a:lnSpc>
                  <a:spcPts val="6448"/>
                </a:lnSpc>
              </a:pPr>
              <a:r>
                <a:rPr lang="en-US" sz="6200" b="true">
                  <a:solidFill>
                    <a:srgbClr val="FEFEFE">
                      <a:alpha val="71765"/>
                    </a:srgbClr>
                  </a:solidFill>
                  <a:latin typeface="Poppins Bold"/>
                  <a:ea typeface="Poppins Bold"/>
                  <a:cs typeface="Poppins Bold"/>
                  <a:sym typeface="Poppins Bold"/>
                </a:rPr>
                <a:t>PART 4</a:t>
              </a:r>
            </a:p>
            <a:p>
              <a:pPr algn="l">
                <a:lnSpc>
                  <a:spcPts val="4159"/>
                </a:lnSpc>
              </a:pPr>
            </a:p>
          </p:txBody>
        </p:sp>
      </p:grpSp>
      <p:sp>
        <p:nvSpPr>
          <p:cNvPr name="Freeform 6" id="6"/>
          <p:cNvSpPr/>
          <p:nvPr/>
        </p:nvSpPr>
        <p:spPr>
          <a:xfrm flipH="false" flipV="false" rot="0">
            <a:off x="614218" y="2544425"/>
            <a:ext cx="17059565" cy="7742575"/>
          </a:xfrm>
          <a:custGeom>
            <a:avLst/>
            <a:gdLst/>
            <a:ahLst/>
            <a:cxnLst/>
            <a:rect r="r" b="b" t="t" l="l"/>
            <a:pathLst>
              <a:path h="7742575" w="17059565">
                <a:moveTo>
                  <a:pt x="0" y="0"/>
                </a:moveTo>
                <a:lnTo>
                  <a:pt x="17059564" y="0"/>
                </a:lnTo>
                <a:lnTo>
                  <a:pt x="17059564" y="7742575"/>
                </a:lnTo>
                <a:lnTo>
                  <a:pt x="0" y="7742575"/>
                </a:lnTo>
                <a:lnTo>
                  <a:pt x="0" y="0"/>
                </a:lnTo>
                <a:close/>
              </a:path>
            </a:pathLst>
          </a:custGeom>
          <a:blipFill>
            <a:blip r:embed="rId3"/>
            <a:stretch>
              <a:fillRect l="-2118" t="0" r="-3123" b="0"/>
            </a:stretch>
          </a:blipFill>
        </p:spPr>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13111" y="8073403"/>
            <a:ext cx="3083622" cy="3126612"/>
          </a:xfrm>
          <a:custGeom>
            <a:avLst/>
            <a:gdLst/>
            <a:ahLst/>
            <a:cxnLst/>
            <a:rect r="r" b="b" t="t" l="l"/>
            <a:pathLst>
              <a:path h="3126612" w="3083622">
                <a:moveTo>
                  <a:pt x="0" y="0"/>
                </a:moveTo>
                <a:lnTo>
                  <a:pt x="3083622" y="0"/>
                </a:lnTo>
                <a:lnTo>
                  <a:pt x="3083622" y="3126613"/>
                </a:lnTo>
                <a:lnTo>
                  <a:pt x="0" y="3126613"/>
                </a:lnTo>
                <a:lnTo>
                  <a:pt x="0" y="0"/>
                </a:lnTo>
                <a:close/>
              </a:path>
            </a:pathLst>
          </a:custGeom>
          <a:blipFill>
            <a:blip r:embed="rId3">
              <a:alphaModFix amt="71000"/>
            </a:blip>
            <a:stretch>
              <a:fillRect l="0" t="0" r="0" b="0"/>
            </a:stretch>
          </a:blipFill>
        </p:spPr>
      </p:sp>
      <p:sp>
        <p:nvSpPr>
          <p:cNvPr name="TextBox 4" id="4"/>
          <p:cNvSpPr txBox="true"/>
          <p:nvPr/>
        </p:nvSpPr>
        <p:spPr>
          <a:xfrm rot="0">
            <a:off x="0" y="2753525"/>
            <a:ext cx="12753193" cy="645795"/>
          </a:xfrm>
          <a:prstGeom prst="rect">
            <a:avLst/>
          </a:prstGeom>
        </p:spPr>
        <p:txBody>
          <a:bodyPr anchor="t" rtlCol="false" tIns="0" lIns="0" bIns="0" rIns="0">
            <a:spAutoFit/>
          </a:bodyPr>
          <a:lstStyle/>
          <a:p>
            <a:pPr algn="ctr">
              <a:lnSpc>
                <a:spcPts val="4590"/>
              </a:lnSpc>
              <a:spcBef>
                <a:spcPct val="0"/>
              </a:spcBef>
            </a:pPr>
            <a:r>
              <a:rPr lang="en-US" b="true" sz="4500">
                <a:solidFill>
                  <a:srgbClr val="1C0140"/>
                </a:solidFill>
                <a:latin typeface="Poppins Bold"/>
                <a:ea typeface="Poppins Bold"/>
                <a:cs typeface="Poppins Bold"/>
                <a:sym typeface="Poppins Bold"/>
              </a:rPr>
              <a:t>III. Khi nào nên dùng Spectral clustering ?</a:t>
            </a:r>
            <a:r>
              <a:rPr lang="en-US" sz="4500">
                <a:solidFill>
                  <a:srgbClr val="1C0140"/>
                </a:solidFill>
                <a:latin typeface="Poppins"/>
                <a:ea typeface="Poppins"/>
                <a:cs typeface="Poppins"/>
                <a:sym typeface="Poppins"/>
              </a:rPr>
              <a:t> </a:t>
            </a:r>
          </a:p>
        </p:txBody>
      </p:sp>
      <p:sp>
        <p:nvSpPr>
          <p:cNvPr name="TextBox 5" id="5"/>
          <p:cNvSpPr txBox="true"/>
          <p:nvPr/>
        </p:nvSpPr>
        <p:spPr>
          <a:xfrm rot="0">
            <a:off x="411889" y="4104170"/>
            <a:ext cx="17464222" cy="5203698"/>
          </a:xfrm>
          <a:prstGeom prst="rect">
            <a:avLst/>
          </a:prstGeom>
        </p:spPr>
        <p:txBody>
          <a:bodyPr anchor="t" rtlCol="false" tIns="0" lIns="0" bIns="0" rIns="0">
            <a:spAutoFit/>
          </a:bodyPr>
          <a:lstStyle/>
          <a:p>
            <a:pPr algn="l" marL="842010" indent="-421005" lvl="1">
              <a:lnSpc>
                <a:spcPts val="4056"/>
              </a:lnSpc>
              <a:buFont typeface="Arial"/>
              <a:buChar char="•"/>
            </a:pPr>
            <a:r>
              <a:rPr lang="en-US" sz="3900">
                <a:solidFill>
                  <a:srgbClr val="1C0140"/>
                </a:solidFill>
                <a:latin typeface="Poppins"/>
                <a:ea typeface="Poppins"/>
                <a:cs typeface="Poppins"/>
                <a:sym typeface="Poppins"/>
              </a:rPr>
              <a:t> Sau khi phân tích ưu, nhược điểm của Spectral clustering và so sánh với các thuật toán Clustering khác, chúng ta thấy Spectral clustering có khả năng phân cụm mạnh, nhất là trong trường hợp dữ liệu bị nhiễu, chồng lấn lên nhau hoặc cụm có hình dạng phi tuyến nên Spectral clustering nên được sử dụng khi xử lí các dữ liệu loại này. Tuy nhiên nên cân nhắc khi sử dụng với các dữ liệu có độ phức tạp cao vì Spectral Clustering sẽ tốn nhiều chi phí tính toán mà có thể dùng các thuật toán đơn giản hơn, chi phí tính toán thấp hơn như K - mean,...</a:t>
            </a:r>
          </a:p>
          <a:p>
            <a:pPr algn="l">
              <a:lnSpc>
                <a:spcPts val="4056"/>
              </a:lnSpc>
            </a:pPr>
          </a:p>
        </p:txBody>
      </p:sp>
      <p:grpSp>
        <p:nvGrpSpPr>
          <p:cNvPr name="Group 6" id="6"/>
          <p:cNvGrpSpPr/>
          <p:nvPr/>
        </p:nvGrpSpPr>
        <p:grpSpPr>
          <a:xfrm rot="0">
            <a:off x="411889" y="25260"/>
            <a:ext cx="17824832" cy="2006879"/>
            <a:chOff x="0" y="0"/>
            <a:chExt cx="4694606" cy="528561"/>
          </a:xfrm>
        </p:grpSpPr>
        <p:sp>
          <p:nvSpPr>
            <p:cNvPr name="Freeform 7" id="7"/>
            <p:cNvSpPr/>
            <p:nvPr/>
          </p:nvSpPr>
          <p:spPr>
            <a:xfrm flipH="false" flipV="false" rot="0">
              <a:off x="0" y="0"/>
              <a:ext cx="4694606" cy="528561"/>
            </a:xfrm>
            <a:custGeom>
              <a:avLst/>
              <a:gdLst/>
              <a:ahLst/>
              <a:cxnLst/>
              <a:rect r="r" b="b" t="t" l="l"/>
              <a:pathLst>
                <a:path h="528561" w="4694606">
                  <a:moveTo>
                    <a:pt x="0" y="0"/>
                  </a:moveTo>
                  <a:lnTo>
                    <a:pt x="4694606" y="0"/>
                  </a:lnTo>
                  <a:lnTo>
                    <a:pt x="4694606" y="528561"/>
                  </a:lnTo>
                  <a:lnTo>
                    <a:pt x="0" y="528561"/>
                  </a:lnTo>
                  <a:close/>
                </a:path>
              </a:pathLst>
            </a:custGeom>
            <a:solidFill>
              <a:srgbClr val="2B59C3">
                <a:alpha val="71765"/>
              </a:srgbClr>
            </a:solidFill>
          </p:spPr>
        </p:sp>
        <p:sp>
          <p:nvSpPr>
            <p:cNvPr name="TextBox 8" id="8"/>
            <p:cNvSpPr txBox="true"/>
            <p:nvPr/>
          </p:nvSpPr>
          <p:spPr>
            <a:xfrm>
              <a:off x="0" y="38100"/>
              <a:ext cx="4694606" cy="490461"/>
            </a:xfrm>
            <a:prstGeom prst="rect">
              <a:avLst/>
            </a:prstGeom>
          </p:spPr>
          <p:txBody>
            <a:bodyPr anchor="ctr" rtlCol="false" tIns="50800" lIns="50800" bIns="50800" rIns="50800"/>
            <a:lstStyle/>
            <a:p>
              <a:pPr algn="l">
                <a:lnSpc>
                  <a:spcPts val="6448"/>
                </a:lnSpc>
              </a:pPr>
              <a:r>
                <a:rPr lang="en-US" sz="6200" b="true">
                  <a:solidFill>
                    <a:srgbClr val="FEFEFE">
                      <a:alpha val="71765"/>
                    </a:srgbClr>
                  </a:solidFill>
                  <a:latin typeface="Poppins Bold"/>
                  <a:ea typeface="Poppins Bold"/>
                  <a:cs typeface="Poppins Bold"/>
                  <a:sym typeface="Poppins Bold"/>
                </a:rPr>
                <a:t>PART 4</a:t>
              </a:r>
            </a:p>
            <a:p>
              <a:pPr algn="l">
                <a:lnSpc>
                  <a:spcPts val="4159"/>
                </a:lnSpc>
              </a:pPr>
            </a:p>
          </p:txBody>
        </p:sp>
      </p:gr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411889" y="2713323"/>
            <a:ext cx="3498205" cy="645795"/>
          </a:xfrm>
          <a:prstGeom prst="rect">
            <a:avLst/>
          </a:prstGeom>
        </p:spPr>
        <p:txBody>
          <a:bodyPr anchor="t" rtlCol="false" tIns="0" lIns="0" bIns="0" rIns="0">
            <a:spAutoFit/>
          </a:bodyPr>
          <a:lstStyle/>
          <a:p>
            <a:pPr algn="ctr">
              <a:lnSpc>
                <a:spcPts val="4590"/>
              </a:lnSpc>
              <a:spcBef>
                <a:spcPct val="0"/>
              </a:spcBef>
            </a:pPr>
            <a:r>
              <a:rPr lang="en-US" b="true" sz="4500">
                <a:solidFill>
                  <a:srgbClr val="1C0140"/>
                </a:solidFill>
                <a:latin typeface="Poppins Bold"/>
                <a:ea typeface="Poppins Bold"/>
                <a:cs typeface="Poppins Bold"/>
                <a:sym typeface="Poppins Bold"/>
              </a:rPr>
              <a:t>IV. Tổng kết </a:t>
            </a:r>
          </a:p>
        </p:txBody>
      </p:sp>
      <p:sp>
        <p:nvSpPr>
          <p:cNvPr name="TextBox 4" id="4"/>
          <p:cNvSpPr txBox="true"/>
          <p:nvPr/>
        </p:nvSpPr>
        <p:spPr>
          <a:xfrm rot="0">
            <a:off x="0" y="4035393"/>
            <a:ext cx="17888346" cy="2972943"/>
          </a:xfrm>
          <a:prstGeom prst="rect">
            <a:avLst/>
          </a:prstGeom>
        </p:spPr>
        <p:txBody>
          <a:bodyPr anchor="t" rtlCol="false" tIns="0" lIns="0" bIns="0" rIns="0">
            <a:spAutoFit/>
          </a:bodyPr>
          <a:lstStyle/>
          <a:p>
            <a:pPr algn="just" marL="820421" indent="-410210" lvl="1">
              <a:lnSpc>
                <a:spcPts val="3876"/>
              </a:lnSpc>
              <a:buFont typeface="Arial"/>
              <a:buChar char="•"/>
            </a:pPr>
            <a:r>
              <a:rPr lang="en-US" sz="3800">
                <a:solidFill>
                  <a:srgbClr val="1C0140"/>
                </a:solidFill>
                <a:latin typeface="Poppins"/>
                <a:ea typeface="Poppins"/>
                <a:cs typeface="Poppins"/>
                <a:sym typeface="Poppins"/>
              </a:rPr>
              <a:t>- Tổng kết lại, bài thuyết trình đã giới thiệu cho các bạn về cơ sở lí thuyết, nguyên lí hoạt động của Spectral Clustering, chỉ ra được ưu, nhược điểm và so sánh Spectral Clustering với một số thuật toán Clustering khác. Cuối cùng, chúng ta đã biết được nên dùng Spectral Clustering khi nào và ứng dụng thực tế của Spectral Clustering trong các lĩnh vực khác nhau</a:t>
            </a:r>
          </a:p>
        </p:txBody>
      </p:sp>
      <p:grpSp>
        <p:nvGrpSpPr>
          <p:cNvPr name="Group 5" id="5"/>
          <p:cNvGrpSpPr/>
          <p:nvPr/>
        </p:nvGrpSpPr>
        <p:grpSpPr>
          <a:xfrm rot="0">
            <a:off x="411889" y="25260"/>
            <a:ext cx="17824832" cy="2006879"/>
            <a:chOff x="0" y="0"/>
            <a:chExt cx="4694606" cy="528561"/>
          </a:xfrm>
        </p:grpSpPr>
        <p:sp>
          <p:nvSpPr>
            <p:cNvPr name="Freeform 6" id="6"/>
            <p:cNvSpPr/>
            <p:nvPr/>
          </p:nvSpPr>
          <p:spPr>
            <a:xfrm flipH="false" flipV="false" rot="0">
              <a:off x="0" y="0"/>
              <a:ext cx="4694606" cy="528561"/>
            </a:xfrm>
            <a:custGeom>
              <a:avLst/>
              <a:gdLst/>
              <a:ahLst/>
              <a:cxnLst/>
              <a:rect r="r" b="b" t="t" l="l"/>
              <a:pathLst>
                <a:path h="528561" w="4694606">
                  <a:moveTo>
                    <a:pt x="0" y="0"/>
                  </a:moveTo>
                  <a:lnTo>
                    <a:pt x="4694606" y="0"/>
                  </a:lnTo>
                  <a:lnTo>
                    <a:pt x="4694606" y="528561"/>
                  </a:lnTo>
                  <a:lnTo>
                    <a:pt x="0" y="528561"/>
                  </a:lnTo>
                  <a:close/>
                </a:path>
              </a:pathLst>
            </a:custGeom>
            <a:solidFill>
              <a:srgbClr val="2B59C3">
                <a:alpha val="71765"/>
              </a:srgbClr>
            </a:solidFill>
          </p:spPr>
        </p:sp>
        <p:sp>
          <p:nvSpPr>
            <p:cNvPr name="TextBox 7" id="7"/>
            <p:cNvSpPr txBox="true"/>
            <p:nvPr/>
          </p:nvSpPr>
          <p:spPr>
            <a:xfrm>
              <a:off x="0" y="38100"/>
              <a:ext cx="4694606" cy="490461"/>
            </a:xfrm>
            <a:prstGeom prst="rect">
              <a:avLst/>
            </a:prstGeom>
          </p:spPr>
          <p:txBody>
            <a:bodyPr anchor="ctr" rtlCol="false" tIns="50800" lIns="50800" bIns="50800" rIns="50800"/>
            <a:lstStyle/>
            <a:p>
              <a:pPr algn="l">
                <a:lnSpc>
                  <a:spcPts val="6448"/>
                </a:lnSpc>
              </a:pPr>
              <a:r>
                <a:rPr lang="en-US" sz="6200" b="true">
                  <a:solidFill>
                    <a:srgbClr val="FEFEFE">
                      <a:alpha val="71765"/>
                    </a:srgbClr>
                  </a:solidFill>
                  <a:latin typeface="Poppins Bold"/>
                  <a:ea typeface="Poppins Bold"/>
                  <a:cs typeface="Poppins Bold"/>
                  <a:sym typeface="Poppins Bold"/>
                </a:rPr>
                <a:t>PART 4</a:t>
              </a:r>
            </a:p>
            <a:p>
              <a:pPr algn="l">
                <a:lnSpc>
                  <a:spcPts val="4159"/>
                </a:lnSpc>
              </a:pPr>
            </a:p>
          </p:txBody>
        </p:sp>
      </p:gr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51279" y="4135066"/>
            <a:ext cx="18288000" cy="4430268"/>
          </a:xfrm>
          <a:prstGeom prst="rect">
            <a:avLst/>
          </a:prstGeom>
        </p:spPr>
        <p:txBody>
          <a:bodyPr anchor="t" rtlCol="false" tIns="0" lIns="0" bIns="0" rIns="0">
            <a:spAutoFit/>
          </a:bodyPr>
          <a:lstStyle/>
          <a:p>
            <a:pPr algn="just" marL="820421" indent="-410210" lvl="1">
              <a:lnSpc>
                <a:spcPts val="3876"/>
              </a:lnSpc>
              <a:buFont typeface="Arial"/>
              <a:buChar char="•"/>
            </a:pPr>
            <a:r>
              <a:rPr lang="en-US" sz="3800">
                <a:solidFill>
                  <a:srgbClr val="1C0140"/>
                </a:solidFill>
                <a:latin typeface="Poppins"/>
                <a:ea typeface="Poppins"/>
                <a:cs typeface="Poppins"/>
                <a:sym typeface="Poppins"/>
              </a:rPr>
              <a:t>A tutorial on Spectral Clustering written by Ulrike von Luxburg from the Max Planck Institute for Biological Cybernetics.</a:t>
            </a:r>
          </a:p>
          <a:p>
            <a:pPr algn="just" marL="820421" indent="-410210" lvl="1">
              <a:lnSpc>
                <a:spcPts val="3876"/>
              </a:lnSpc>
              <a:buFont typeface="Arial"/>
              <a:buChar char="•"/>
            </a:pPr>
            <a:r>
              <a:rPr lang="en-US" sz="3800">
                <a:solidFill>
                  <a:srgbClr val="1C0140"/>
                </a:solidFill>
                <a:latin typeface="Poppins"/>
                <a:ea typeface="Poppins"/>
                <a:cs typeface="Poppins"/>
                <a:sym typeface="Poppins"/>
              </a:rPr>
              <a:t>https://github.com/taldatech/ee046202-unsupervised-learning-data-analysis/blob/master/ee046202_tutorial_12_spectral_clustering.ipynb</a:t>
            </a:r>
          </a:p>
          <a:p>
            <a:pPr algn="just" marL="820421" indent="-410210" lvl="1">
              <a:lnSpc>
                <a:spcPts val="3876"/>
              </a:lnSpc>
              <a:buFont typeface="Arial"/>
              <a:buChar char="•"/>
            </a:pPr>
            <a:r>
              <a:rPr lang="en-US" sz="3800">
                <a:solidFill>
                  <a:srgbClr val="1C0140"/>
                </a:solidFill>
                <a:latin typeface="Poppins"/>
                <a:ea typeface="Poppins"/>
                <a:cs typeface="Poppins"/>
                <a:sym typeface="Poppins"/>
              </a:rPr>
              <a:t>https://developers.google.com/machine-learning/clustering/clustering-algorithms?hl=vi</a:t>
            </a:r>
          </a:p>
          <a:p>
            <a:pPr algn="just" marL="820421" indent="-410210" lvl="1">
              <a:lnSpc>
                <a:spcPts val="3876"/>
              </a:lnSpc>
              <a:buFont typeface="Arial"/>
              <a:buChar char="•"/>
            </a:pPr>
            <a:r>
              <a:rPr lang="en-US" sz="3800">
                <a:solidFill>
                  <a:srgbClr val="1C0140"/>
                </a:solidFill>
                <a:latin typeface="Poppins"/>
                <a:ea typeface="Poppins"/>
                <a:cs typeface="Poppins"/>
                <a:sym typeface="Poppins"/>
              </a:rPr>
              <a:t>https://www.youngwonks.com/blog/spectral-clustering#:~:text=Hierarchical%20clustering%20is%20typically%20used,complex%20or%20non%2Dlinear%20data</a:t>
            </a:r>
          </a:p>
        </p:txBody>
      </p:sp>
      <p:sp>
        <p:nvSpPr>
          <p:cNvPr name="TextBox 4" id="4"/>
          <p:cNvSpPr txBox="true"/>
          <p:nvPr/>
        </p:nvSpPr>
        <p:spPr>
          <a:xfrm rot="0">
            <a:off x="180305" y="2765371"/>
            <a:ext cx="18288000" cy="645795"/>
          </a:xfrm>
          <a:prstGeom prst="rect">
            <a:avLst/>
          </a:prstGeom>
        </p:spPr>
        <p:txBody>
          <a:bodyPr anchor="t" rtlCol="false" tIns="0" lIns="0" bIns="0" rIns="0">
            <a:spAutoFit/>
          </a:bodyPr>
          <a:lstStyle/>
          <a:p>
            <a:pPr algn="l">
              <a:lnSpc>
                <a:spcPts val="4590"/>
              </a:lnSpc>
              <a:spcBef>
                <a:spcPct val="0"/>
              </a:spcBef>
            </a:pPr>
            <a:r>
              <a:rPr lang="en-US" b="true" sz="4500">
                <a:solidFill>
                  <a:srgbClr val="1C0140"/>
                </a:solidFill>
                <a:latin typeface="Poppins Bold"/>
                <a:ea typeface="Poppins Bold"/>
                <a:cs typeface="Poppins Bold"/>
                <a:sym typeface="Poppins Bold"/>
              </a:rPr>
              <a:t>V. Tài liệu tham khảo</a:t>
            </a:r>
          </a:p>
        </p:txBody>
      </p:sp>
      <p:grpSp>
        <p:nvGrpSpPr>
          <p:cNvPr name="Group 5" id="5"/>
          <p:cNvGrpSpPr/>
          <p:nvPr/>
        </p:nvGrpSpPr>
        <p:grpSpPr>
          <a:xfrm rot="0">
            <a:off x="411889" y="25260"/>
            <a:ext cx="17824832" cy="2006879"/>
            <a:chOff x="0" y="0"/>
            <a:chExt cx="4694606" cy="528561"/>
          </a:xfrm>
        </p:grpSpPr>
        <p:sp>
          <p:nvSpPr>
            <p:cNvPr name="Freeform 6" id="6"/>
            <p:cNvSpPr/>
            <p:nvPr/>
          </p:nvSpPr>
          <p:spPr>
            <a:xfrm flipH="false" flipV="false" rot="0">
              <a:off x="0" y="0"/>
              <a:ext cx="4694606" cy="528561"/>
            </a:xfrm>
            <a:custGeom>
              <a:avLst/>
              <a:gdLst/>
              <a:ahLst/>
              <a:cxnLst/>
              <a:rect r="r" b="b" t="t" l="l"/>
              <a:pathLst>
                <a:path h="528561" w="4694606">
                  <a:moveTo>
                    <a:pt x="0" y="0"/>
                  </a:moveTo>
                  <a:lnTo>
                    <a:pt x="4694606" y="0"/>
                  </a:lnTo>
                  <a:lnTo>
                    <a:pt x="4694606" y="528561"/>
                  </a:lnTo>
                  <a:lnTo>
                    <a:pt x="0" y="528561"/>
                  </a:lnTo>
                  <a:close/>
                </a:path>
              </a:pathLst>
            </a:custGeom>
            <a:solidFill>
              <a:srgbClr val="2B59C3">
                <a:alpha val="71765"/>
              </a:srgbClr>
            </a:solidFill>
          </p:spPr>
        </p:sp>
        <p:sp>
          <p:nvSpPr>
            <p:cNvPr name="TextBox 7" id="7"/>
            <p:cNvSpPr txBox="true"/>
            <p:nvPr/>
          </p:nvSpPr>
          <p:spPr>
            <a:xfrm>
              <a:off x="0" y="38100"/>
              <a:ext cx="4694606" cy="490461"/>
            </a:xfrm>
            <a:prstGeom prst="rect">
              <a:avLst/>
            </a:prstGeom>
          </p:spPr>
          <p:txBody>
            <a:bodyPr anchor="ctr" rtlCol="false" tIns="50800" lIns="50800" bIns="50800" rIns="50800"/>
            <a:lstStyle/>
            <a:p>
              <a:pPr algn="l">
                <a:lnSpc>
                  <a:spcPts val="6448"/>
                </a:lnSpc>
              </a:pPr>
              <a:r>
                <a:rPr lang="en-US" sz="6200" b="true">
                  <a:solidFill>
                    <a:srgbClr val="FEFEFE">
                      <a:alpha val="71765"/>
                    </a:srgbClr>
                  </a:solidFill>
                  <a:latin typeface="Poppins Bold"/>
                  <a:ea typeface="Poppins Bold"/>
                  <a:cs typeface="Poppins Bold"/>
                  <a:sym typeface="Poppins Bold"/>
                </a:rPr>
                <a:t>PART 4</a:t>
              </a:r>
            </a:p>
            <a:p>
              <a:pPr algn="l">
                <a:lnSpc>
                  <a:spcPts val="4159"/>
                </a:lnSpc>
              </a:pPr>
            </a:p>
          </p:txBody>
        </p:sp>
      </p:gr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1588548"/>
            <a:ext cx="2549517" cy="2585062"/>
          </a:xfrm>
          <a:custGeom>
            <a:avLst/>
            <a:gdLst/>
            <a:ahLst/>
            <a:cxnLst/>
            <a:rect r="r" b="b" t="t" l="l"/>
            <a:pathLst>
              <a:path h="2585062" w="2549517">
                <a:moveTo>
                  <a:pt x="0" y="0"/>
                </a:moveTo>
                <a:lnTo>
                  <a:pt x="2549517" y="0"/>
                </a:lnTo>
                <a:lnTo>
                  <a:pt x="2549517" y="2585062"/>
                </a:lnTo>
                <a:lnTo>
                  <a:pt x="0" y="2585062"/>
                </a:lnTo>
                <a:lnTo>
                  <a:pt x="0" y="0"/>
                </a:lnTo>
                <a:close/>
              </a:path>
            </a:pathLst>
          </a:custGeom>
          <a:blipFill>
            <a:blip r:embed="rId3">
              <a:alphaModFix amt="71000"/>
            </a:blip>
            <a:stretch>
              <a:fillRect l="0" t="0" r="0" b="0"/>
            </a:stretch>
          </a:blipFill>
        </p:spPr>
      </p:sp>
      <p:sp>
        <p:nvSpPr>
          <p:cNvPr name="Freeform 4" id="4"/>
          <p:cNvSpPr/>
          <p:nvPr/>
        </p:nvSpPr>
        <p:spPr>
          <a:xfrm flipH="false" flipV="false" rot="0">
            <a:off x="16543611" y="3404967"/>
            <a:ext cx="2549517" cy="2585062"/>
          </a:xfrm>
          <a:custGeom>
            <a:avLst/>
            <a:gdLst/>
            <a:ahLst/>
            <a:cxnLst/>
            <a:rect r="r" b="b" t="t" l="l"/>
            <a:pathLst>
              <a:path h="2585062" w="2549517">
                <a:moveTo>
                  <a:pt x="0" y="0"/>
                </a:moveTo>
                <a:lnTo>
                  <a:pt x="2549517" y="0"/>
                </a:lnTo>
                <a:lnTo>
                  <a:pt x="2549517" y="2585062"/>
                </a:lnTo>
                <a:lnTo>
                  <a:pt x="0" y="2585062"/>
                </a:lnTo>
                <a:lnTo>
                  <a:pt x="0" y="0"/>
                </a:lnTo>
                <a:close/>
              </a:path>
            </a:pathLst>
          </a:custGeom>
          <a:blipFill>
            <a:blip r:embed="rId3">
              <a:alphaModFix amt="71000"/>
            </a:blip>
            <a:stretch>
              <a:fillRect l="0" t="0" r="0" b="0"/>
            </a:stretch>
          </a:blipFill>
        </p:spPr>
      </p:sp>
      <p:sp>
        <p:nvSpPr>
          <p:cNvPr name="Freeform 5" id="5"/>
          <p:cNvSpPr/>
          <p:nvPr/>
        </p:nvSpPr>
        <p:spPr>
          <a:xfrm flipH="false" flipV="false" rot="0">
            <a:off x="13703373" y="5649396"/>
            <a:ext cx="3825295" cy="4114800"/>
          </a:xfrm>
          <a:custGeom>
            <a:avLst/>
            <a:gdLst/>
            <a:ahLst/>
            <a:cxnLst/>
            <a:rect r="r" b="b" t="t" l="l"/>
            <a:pathLst>
              <a:path h="4114800" w="3825295">
                <a:moveTo>
                  <a:pt x="0" y="0"/>
                </a:moveTo>
                <a:lnTo>
                  <a:pt x="3825295" y="0"/>
                </a:lnTo>
                <a:lnTo>
                  <a:pt x="382529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549517" y="3525658"/>
            <a:ext cx="13334308" cy="2735901"/>
          </a:xfrm>
          <a:prstGeom prst="rect">
            <a:avLst/>
          </a:prstGeom>
        </p:spPr>
        <p:txBody>
          <a:bodyPr anchor="t" rtlCol="false" tIns="0" lIns="0" bIns="0" rIns="0">
            <a:spAutoFit/>
          </a:bodyPr>
          <a:lstStyle/>
          <a:p>
            <a:pPr algn="ctr">
              <a:lnSpc>
                <a:spcPts val="10753"/>
              </a:lnSpc>
            </a:pPr>
            <a:r>
              <a:rPr lang="en-US" b="true" sz="9350">
                <a:solidFill>
                  <a:srgbClr val="063050"/>
                </a:solidFill>
                <a:latin typeface="Cabin Bold"/>
                <a:ea typeface="Cabin Bold"/>
                <a:cs typeface="Cabin Bold"/>
                <a:sym typeface="Cabin Bold"/>
              </a:rPr>
              <a:t>CẢM ƠN MỌI NGƯỜI ĐÃ LẮNG NGHE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grpSp>
        <p:nvGrpSpPr>
          <p:cNvPr name="Group 4" id="4"/>
          <p:cNvGrpSpPr/>
          <p:nvPr/>
        </p:nvGrpSpPr>
        <p:grpSpPr>
          <a:xfrm rot="0">
            <a:off x="650186" y="296286"/>
            <a:ext cx="17154126" cy="2191512"/>
            <a:chOff x="0" y="0"/>
            <a:chExt cx="4517959" cy="577188"/>
          </a:xfrm>
        </p:grpSpPr>
        <p:sp>
          <p:nvSpPr>
            <p:cNvPr name="Freeform 5" id="5"/>
            <p:cNvSpPr/>
            <p:nvPr/>
          </p:nvSpPr>
          <p:spPr>
            <a:xfrm flipH="false" flipV="false" rot="0">
              <a:off x="0" y="0"/>
              <a:ext cx="4517959" cy="577188"/>
            </a:xfrm>
            <a:custGeom>
              <a:avLst/>
              <a:gdLst/>
              <a:ahLst/>
              <a:cxnLst/>
              <a:rect r="r" b="b" t="t" l="l"/>
              <a:pathLst>
                <a:path h="577188" w="4517959">
                  <a:moveTo>
                    <a:pt x="0" y="0"/>
                  </a:moveTo>
                  <a:lnTo>
                    <a:pt x="4517959" y="0"/>
                  </a:lnTo>
                  <a:lnTo>
                    <a:pt x="4517959" y="577188"/>
                  </a:lnTo>
                  <a:lnTo>
                    <a:pt x="0" y="577188"/>
                  </a:lnTo>
                  <a:close/>
                </a:path>
              </a:pathLst>
            </a:custGeom>
            <a:solidFill>
              <a:srgbClr val="2B59C3">
                <a:alpha val="71765"/>
              </a:srgbClr>
            </a:solidFill>
          </p:spPr>
        </p:sp>
        <p:sp>
          <p:nvSpPr>
            <p:cNvPr name="TextBox 6" id="6"/>
            <p:cNvSpPr txBox="true"/>
            <p:nvPr/>
          </p:nvSpPr>
          <p:spPr>
            <a:xfrm>
              <a:off x="0" y="28575"/>
              <a:ext cx="4517959" cy="548613"/>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3881290" y="2195606"/>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3">
              <a:alphaModFix amt="71000"/>
            </a:blip>
            <a:stretch>
              <a:fillRect l="0" t="0" r="0" b="0"/>
            </a:stretch>
          </a:blipFill>
        </p:spPr>
      </p:sp>
      <p:sp>
        <p:nvSpPr>
          <p:cNvPr name="Freeform 9" id="9"/>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540702" y="2522932"/>
            <a:ext cx="12026045" cy="7764068"/>
          </a:xfrm>
          <a:custGeom>
            <a:avLst/>
            <a:gdLst/>
            <a:ahLst/>
            <a:cxnLst/>
            <a:rect r="r" b="b" t="t" l="l"/>
            <a:pathLst>
              <a:path h="7764068" w="12026045">
                <a:moveTo>
                  <a:pt x="0" y="0"/>
                </a:moveTo>
                <a:lnTo>
                  <a:pt x="12026046" y="0"/>
                </a:lnTo>
                <a:lnTo>
                  <a:pt x="12026046" y="7764068"/>
                </a:lnTo>
                <a:lnTo>
                  <a:pt x="0" y="7764068"/>
                </a:lnTo>
                <a:lnTo>
                  <a:pt x="0" y="0"/>
                </a:lnTo>
                <a:close/>
              </a:path>
            </a:pathLst>
          </a:custGeom>
          <a:blipFill>
            <a:blip r:embed="rId8"/>
            <a:stretch>
              <a:fillRect l="0" t="0" r="0" b="0"/>
            </a:stretch>
          </a:blipFill>
        </p:spPr>
      </p:sp>
      <p:sp>
        <p:nvSpPr>
          <p:cNvPr name="TextBox 11" id="11"/>
          <p:cNvSpPr txBox="true"/>
          <p:nvPr/>
        </p:nvSpPr>
        <p:spPr>
          <a:xfrm rot="0">
            <a:off x="1028700" y="594014"/>
            <a:ext cx="16230600"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PART 1 : Tổng quan về Clustering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DAGY-KQVhBA</dc:identifier>
  <dcterms:modified xsi:type="dcterms:W3CDTF">2011-08-01T06:04:30Z</dcterms:modified>
  <cp:revision>1</cp:revision>
  <dc:title>SPECTRAL CLUSTERING</dc:title>
</cp:coreProperties>
</file>